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9" r:id="rId3"/>
    <p:sldId id="265" r:id="rId4"/>
    <p:sldId id="266" r:id="rId5"/>
    <p:sldId id="258" r:id="rId6"/>
    <p:sldId id="267" r:id="rId7"/>
    <p:sldId id="268" r:id="rId8"/>
  </p:sldIdLst>
  <p:sldSz cx="9144000" cy="6858000" type="screen4x3"/>
  <p:notesSz cx="67945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5" autoAdjust="0"/>
    <p:restoredTop sz="92865" autoAdjust="0"/>
  </p:normalViewPr>
  <p:slideViewPr>
    <p:cSldViewPr>
      <p:cViewPr varScale="1">
        <p:scale>
          <a:sx n="108" d="100"/>
          <a:sy n="108" d="100"/>
        </p:scale>
        <p:origin x="1614" y="102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Структура требований</a:t>
            </a:r>
          </a:p>
        </c:rich>
      </c:tx>
      <c:layout>
        <c:manualLayout>
          <c:xMode val="edge"/>
          <c:yMode val="edge"/>
          <c:x val="0.20245364076750524"/>
          <c:y val="2.588260709183444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050358041025746E-2"/>
          <c:y val="0.41768205209383052"/>
          <c:w val="0.91181535384957224"/>
          <c:h val="0.571548101779285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explosion val="17"/>
          <c:dPt>
            <c:idx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rgbClr val="FF00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7.0442614961974001E-2"/>
                  <c:y val="-0.180383333027104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3892357919827012E-2"/>
                  <c:y val="5.936729274053009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0723505469089291E-2"/>
                  <c:y val="6.377275341999148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441010342285201"/>
                  <c:y val="4.70158904698168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Запрос информации вне рамок проведения налоговых проверок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t"/>
      <c:layout>
        <c:manualLayout>
          <c:xMode val="edge"/>
          <c:yMode val="edge"/>
          <c:x val="8.552206320509842E-2"/>
          <c:y val="0.1152373535576533"/>
          <c:w val="0.83697265960347844"/>
          <c:h val="0.24105318353542102"/>
        </c:manualLayout>
      </c:layout>
      <c:overlay val="0"/>
      <c:spPr>
        <a:effectLst>
          <a:outerShdw blurRad="50800" dist="50800" dir="5400000" algn="ctr" rotWithShape="0">
            <a:srgbClr val="000000">
              <a:alpha val="89000"/>
            </a:srgbClr>
          </a:outerShdw>
        </a:effectLst>
      </c:spPr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ln>
      <a:solidFill>
        <a:schemeClr val="bg1">
          <a:lumMod val="75000"/>
        </a:schemeClr>
      </a:solidFill>
    </a:ln>
  </c:spPr>
  <c:txPr>
    <a:bodyPr/>
    <a:lstStyle/>
    <a:p>
      <a:pPr algn="l" rtl="0" eaLnBrk="1" fontAlgn="base" hangingPunct="1">
        <a:spcBef>
          <a:spcPct val="0"/>
        </a:spcBef>
        <a:spcAft>
          <a:spcPct val="0"/>
        </a:spcAft>
        <a:defRPr lang="ru-RU" sz="2400" b="1" kern="1200" dirty="0" smtClean="0">
          <a:solidFill>
            <a:srgbClr val="595959"/>
          </a:solidFill>
          <a:latin typeface="Arial" pitchFamily="34" charset="0"/>
          <a:ea typeface="ＭＳ Ｐゴシック" charset="-128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предоставленных документов /информации</a:t>
            </a:r>
            <a:endParaRPr lang="ru-RU" sz="1400" b="1" i="0" u="none" strike="noStrike" kern="1200" baseline="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c:rich>
      </c:tx>
      <c:layout>
        <c:manualLayout>
          <c:xMode val="edge"/>
          <c:yMode val="edge"/>
          <c:x val="0.15629967930553981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66987868077351E-2"/>
          <c:y val="0.49179381395104216"/>
          <c:w val="0.82756742968584551"/>
          <c:h val="0.462082160939034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19444553606173301"/>
                  <c:y val="-0.1626549287955730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060529013168451"/>
                  <c:y val="5.690422902288943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21942502268507E-2"/>
                      <c:h val="4.528917120033659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12531257599253"/>
                  <c:y val="4.7387320528028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5806043475652981E-3"/>
                  <c:y val="1.9292689055496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Камеральные проверки по НДС</c:v>
                </c:pt>
                <c:pt idx="1">
                  <c:v>Запрос информации вне рамок проведения налоговых проверок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3761</c:v>
                </c:pt>
                <c:pt idx="1">
                  <c:v>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143032528586502"/>
          <c:y val="0.13857924231710952"/>
          <c:w val="0.80216979373160846"/>
          <c:h val="0.23074354134648536"/>
        </c:manualLayout>
      </c:layout>
      <c:overlay val="1"/>
      <c:spPr>
        <a:effectLst>
          <a:outerShdw blurRad="50800" dist="50800" dir="5400000" algn="ctr" rotWithShape="0">
            <a:srgbClr val="000000">
              <a:alpha val="72000"/>
            </a:srgbClr>
          </a:outerShdw>
        </a:effectLst>
      </c:spPr>
      <c:txPr>
        <a:bodyPr/>
        <a:lstStyle/>
        <a:p>
          <a:pPr>
            <a:defRPr lang="ru-RU" sz="900" b="1" i="0" u="none" strike="noStrike" kern="1200" baseline="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prstClr val="white">
          <a:lumMod val="75000"/>
        </a:prstClr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B072EE-D812-495F-AA3D-801A3A8F037B}" type="datetime1">
              <a:rPr lang="en-US"/>
              <a:pPr>
                <a:defRPr/>
              </a:pPr>
              <a:t>3/1/2019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8248C9-8EEC-4CB5-AFBC-0F49682747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015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E3F877-AF18-48D8-9E07-36419F9FF716}" type="datetime1">
              <a:rPr lang="en-US"/>
              <a:pPr>
                <a:defRPr/>
              </a:pPr>
              <a:t>3/1/2019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2" rIns="91266" bIns="45632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2"/>
            <a:ext cx="5435600" cy="4457700"/>
          </a:xfrm>
          <a:prstGeom prst="rect">
            <a:avLst/>
          </a:prstGeom>
        </p:spPr>
        <p:txBody>
          <a:bodyPr vert="horz" lIns="91266" tIns="45632" rIns="91266" bIns="45632" rtlCol="0"/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08982"/>
            <a:ext cx="2944283" cy="495300"/>
          </a:xfrm>
          <a:prstGeom prst="rect">
            <a:avLst/>
          </a:prstGeom>
        </p:spPr>
        <p:txBody>
          <a:bodyPr vert="horz" lIns="91266" tIns="45632" rIns="91266" bIns="45632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5300"/>
          </a:xfrm>
          <a:prstGeom prst="rect">
            <a:avLst/>
          </a:prstGeom>
        </p:spPr>
        <p:txBody>
          <a:bodyPr vert="horz" wrap="square" lIns="91266" tIns="45632" rIns="91266" bIns="4563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426CE-356E-48C5-8BEF-0BCCA275ED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D426CE-356E-48C5-8BEF-0BCCA275ED28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2D92-12F1-4D4E-A33C-746FD7B14EB3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32D75-0088-431F-A147-27567D2C57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81B8-C7A3-4348-AE8B-B922FCF505D1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7A35-BF7F-4907-ADF9-DA56B45B87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16DDC-BF36-42B7-8066-9529B7A244EA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4163-5E56-4BE2-98B6-C3213F31D0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ED05F-5FC5-42E9-8AE4-78240D17F25C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33A0-1A82-4455-B1EB-2D9D32CBDE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42F2-644A-4329-A3FF-B77CEA4E36EB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0F756-0604-4B9D-A6E0-13FA2D332E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CA58-F55A-4930-812A-4006EEAB3B5A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F0262-93BB-4CC8-847C-5832FB4611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8A5E9-E251-40FC-9287-84F5EABF9DE7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D91F-25CD-466F-904F-07A83AB98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ABFF-A962-4A68-8E34-85D5A709EE63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A648-D563-4C74-AA79-B3B162B1B2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097CB-3B6C-408D-A36B-F4C83FCA84C6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9763-F286-42E6-984D-644619015C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01097-05B0-4BAD-9AA7-AEC34AAB0375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A6417-946C-49EC-B7E4-FD7503316B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381D-C08E-4139-88D0-4BDE2C0E40D9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A0BBC-B5EA-4902-A19C-2FEC87493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B44D1C-A966-496E-AB7C-4C8E8D4526F5}" type="datetime1">
              <a:rPr lang="en-US" smtClean="0"/>
              <a:pPr>
                <a:defRPr/>
              </a:pPr>
              <a:t>3/1/2019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B121D4F-0812-48DE-A71D-1BD7B46B7B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nisenko@cfrenerg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129463" cy="1008062"/>
          </a:xfrm>
        </p:spPr>
        <p:txBody>
          <a:bodyPr anchor="t"/>
          <a:lstStyle/>
          <a:p>
            <a:pPr algn="l" eaLnBrk="1" hangingPunct="1"/>
            <a:r>
              <a:rPr lang="ru-RU" sz="24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6092825"/>
            <a:ext cx="7129463" cy="482600"/>
          </a:xfrm>
        </p:spPr>
        <p:txBody>
          <a:bodyPr/>
          <a:lstStyle/>
          <a:p>
            <a:r>
              <a:rPr lang="ru-RU" sz="15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 </a:t>
            </a:r>
            <a:r>
              <a:rPr lang="en-US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IV</a:t>
            </a:r>
            <a:r>
              <a:rPr lang="ru-RU" sz="15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2018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Структура запросов налоговых органов.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 action="ppaction://hlinksldjump"/>
              </a:rPr>
              <a:t>2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Анализ запрошенной информации . . . . . . . . . . . . . . . . . 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3" action="ppaction://hlinksldjump"/>
              </a:rPr>
              <a:t>3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. . . . . . . . . . . . . . . . . . . . . . . . 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4" action="ppaction://hlinksldjump"/>
              </a:rPr>
              <a:t>4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Важно!!! . . . . . . . . . . . . . . . . . . . . . . . . . .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5" action="ppaction://hlinksldjump"/>
              </a:rPr>
              <a:t>5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Заключение и контактная информация . . . . . . . . . . . . . . . . . . . </a:t>
            </a:r>
            <a:r>
              <a:rPr lang="ru-RU" sz="20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6" action="ppaction://hlinksldjump"/>
              </a:rPr>
              <a:t>6</a:t>
            </a:r>
            <a:endParaRPr lang="ru-RU" sz="2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1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Содержание: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7992888" cy="1143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IV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квартал 2018 год в адрес АО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«ЦФР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» от налоговых органов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поступило 43</a:t>
            </a:r>
            <a:r>
              <a:rPr lang="en-US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 представлении документов (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информации), касающихся деятельности Участников ОРЭМ.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соответствии с НК РФ, в пятидневный срок со дня получения каждого требования АО «ЦФР» сформировало ответы на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34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требования, по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9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требованиям были получены решения о продлении сроков предоставления документов</a:t>
            </a:r>
            <a:r>
              <a:rPr lang="en-US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.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Все </a:t>
            </a:r>
            <a:r>
              <a:rPr lang="ru-RU" sz="1100" b="1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полученные требования были исполнены. </a:t>
            </a:r>
            <a:r>
              <a:rPr lang="ru-RU" sz="11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По данным требованиям подготовлены 4 314  копий документов и пояснения.</a:t>
            </a:r>
            <a:endParaRPr lang="ru-RU" sz="1100" b="1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5426442"/>
              </p:ext>
            </p:extLst>
          </p:nvPr>
        </p:nvGraphicFramePr>
        <p:xfrm>
          <a:off x="827584" y="2742764"/>
          <a:ext cx="3168352" cy="353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168672598"/>
              </p:ext>
            </p:extLst>
          </p:nvPr>
        </p:nvGraphicFramePr>
        <p:xfrm>
          <a:off x="4499992" y="2742764"/>
          <a:ext cx="3384377" cy="342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62-93BB-4CC8-847C-5832FB46115B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2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Структура запросов налоговых органов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1377" cy="4824536"/>
          </a:xfrm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	</a:t>
            </a:r>
            <a:r>
              <a:rPr lang="ru-RU" sz="1600" b="1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4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наибольший интерес проверяющих органов вызывает правомерность принятия к вычету сумм НДС по операциям на ОРЭМ. В частности, наличие и правильность оформления счетов-фактур, реальность совершенных хозяйственных операций. В разработанном налоговыми органами ПО АСК НДС-2 проводится автоматическая сверка данных деклараций по НДС Участников ОРЭМ Комитентов, Покупателей и Комиссионера - АО «ЦФР», по итогам которой происходит формирование </a:t>
            </a:r>
            <a:r>
              <a:rPr lang="ru-RU" sz="1100" dirty="0" err="1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автотребований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о представлении пояснений по выявленным расхождениям по всем разделам декларации по НДС, в том числе по разделам 10 и 11 – журнал учета полученных и выставленных счетов-фактур. Налоговые органы в настоящее время имеют возможность отследить факт уплаты НДС в бюджет Комитентом и факт получения вычета по НДС Покупателем в рамках одной конкретной сделки с помощью регистрации Комиссионером счетов-фактур в журнале учета полученных и выставленных счетов-фактур. Были также дополнительно запрошены письменные пояснения по расхождениям, выявленным налоговыми органами в результате такой автоматической сверки;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большая часть требований, направленных в </a:t>
            </a:r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налоговыми органами за 4 квартал 2018 года содержит запросы документов и сведений, подтверждающих реальность деятельности посредника АО «ЦФР» и поставщиков электроэнергии (комитентов) по договорам комиссионной схемы на ОРЭМ, для подтверждения дальнейшей цепочки движения товара;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впервые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за последние 5 лет не зарегистрировано требований о предоставлении документов при проведении налоговыми органами выездных проверок;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1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1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была запрошена дополнительная (нестандартная) информация по ряду интересующих работников налоговых органов специфических вопросов, касающихся деятельности Участников </a:t>
            </a:r>
            <a:r>
              <a:rPr lang="ru-RU" sz="11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ОРЭМ.</a:t>
            </a:r>
            <a:endParaRPr lang="ru-RU" sz="11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524750" y="6453188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0CDEF0F-F7E6-45FC-AD21-55B145ED9F46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3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799288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Анализ запрошенной информации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064500" cy="993775"/>
          </a:xfrm>
        </p:spPr>
        <p:txBody>
          <a:bodyPr/>
          <a:lstStyle/>
          <a:p>
            <a:pPr algn="l" eaLnBrk="1" hangingPunct="1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ＭＳ Ｐゴシック" charset="-128"/>
                <a:cs typeface="+mn-cs"/>
              </a:rPr>
              <a:t>Основная тематика запросов налоговых органов дополнительной (нестандартной) информации, касающихся деятельности участников ОРЭМ </a:t>
            </a: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454836" y="6453336"/>
            <a:ext cx="1008063" cy="3079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E60FD38-AFC9-4D08-8778-9DF666F4A820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/>
              <a:t>4</a:t>
            </a:fld>
            <a:endParaRPr lang="ru-RU" b="1" dirty="0" smtClean="0">
              <a:solidFill>
                <a:srgbClr val="7F7F7F"/>
              </a:solidFill>
              <a:latin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88574"/>
              </p:ext>
            </p:extLst>
          </p:nvPr>
        </p:nvGraphicFramePr>
        <p:xfrm>
          <a:off x="395288" y="1556792"/>
          <a:ext cx="8064500" cy="1604252"/>
        </p:xfrm>
        <a:graphic>
          <a:graphicData uri="http://schemas.openxmlformats.org/drawingml/2006/table">
            <a:tbl>
              <a:tblPr/>
              <a:tblGrid>
                <a:gridCol w="424136"/>
                <a:gridCol w="2698659"/>
                <a:gridCol w="3416515"/>
                <a:gridCol w="1525190"/>
              </a:tblGrid>
              <a:tr h="977253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п.п</a:t>
                      </a:r>
                      <a:r>
                        <a:rPr lang="en-US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kern="1200" dirty="0" smtClean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Тематика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Инспекции - инициаторы запросов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i="0" u="none" strike="noStrike" kern="1200" dirty="0" smtClean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Участников ОРЭМ, по деятельности которых запрошена информация</a:t>
                      </a:r>
                      <a:endParaRPr lang="ru-RU" sz="900" b="1" i="0" u="none" strike="noStrike" kern="1200" dirty="0">
                        <a:solidFill>
                          <a:srgbClr val="FFFF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7019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Запрос доверенностей,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 ФИО, должностей, номеров телефонов лиц, составивших и подписавших документы от лица АО «ЦФР»</a:t>
                      </a:r>
                      <a:endParaRPr lang="ru-RU" sz="900" kern="1200" dirty="0">
                        <a:solidFill>
                          <a:srgbClr val="595959"/>
                        </a:solidFill>
                        <a:latin typeface="Arial" pitchFamily="34" charset="0"/>
                        <a:ea typeface="ＭＳ Ｐゴシック" charset="-128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Межрайонная ИФНС России №5 по Ивановской области, </a:t>
                      </a:r>
                      <a:r>
                        <a:rPr lang="ru-RU" sz="900" kern="1200" baseline="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МРИ ФНС России по крупнейшим налогоплательщикам по Краснодарскому краю, ИФНС России по г. Элисте, </a:t>
                      </a: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МИ ФНС России по крупнейшим налогоплательщикам №2.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rgbClr val="595959"/>
                          </a:solidFill>
                          <a:latin typeface="Arial" pitchFamily="34" charset="0"/>
                          <a:ea typeface="ＭＳ Ｐゴシック" charset="-128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29763-F286-42E6-984D-644619015C28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5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 useBgFill="1">
        <p:nvSpPr>
          <p:cNvPr id="3" name="Прямоугольник 2"/>
          <p:cNvSpPr/>
          <p:nvPr/>
        </p:nvSpPr>
        <p:spPr>
          <a:xfrm>
            <a:off x="467544" y="1484784"/>
            <a:ext cx="7992888" cy="509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buNone/>
            </a:pPr>
            <a:r>
              <a:rPr lang="ru-RU" sz="1400" b="1" dirty="0">
                <a:solidFill>
                  <a:srgbClr val="595959"/>
                </a:solidFill>
                <a:cs typeface="Arial" pitchFamily="34" charset="0"/>
              </a:rPr>
              <a:t>В результате анализа запрашиваемых документов были выявлены следующие особенности: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з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а анализируемый период все внимание налоговых органов было направлено на подтверждение обоснованности принятия к вычету НДС;</a:t>
            </a:r>
          </a:p>
          <a:p>
            <a:pPr algn="just">
              <a:spcBef>
                <a:spcPts val="0"/>
              </a:spcBef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в </a:t>
            </a:r>
            <a:r>
              <a:rPr lang="ru-RU" sz="1200" dirty="0">
                <a:solidFill>
                  <a:srgbClr val="595959"/>
                </a:solidFill>
                <a:cs typeface="Arial" pitchFamily="34" charset="0"/>
              </a:rPr>
              <a:t>связи с усилением контроля со стороны налоговых органов за достоверностью и сроками передачи необходимых сведений в декларациях по НДС, а также минимизации налоговых рисков по принятию к вычету НДС Покупателями электроэнергии по договорам комиссионной схемы на ОРЭМ</a:t>
            </a: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,</a:t>
            </a:r>
          </a:p>
          <a:p>
            <a:pPr algn="just">
              <a:spcBef>
                <a:spcPts val="0"/>
              </a:spcBef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FF0000"/>
                </a:solidFill>
                <a:cs typeface="Arial" pitchFamily="34" charset="0"/>
              </a:rPr>
              <a:t>напоминаем о необходимости направления Комитентами по договорам комиссионной схемы на ОРЭМ в адрес АО «ЦФР» счетов-фактур до установленного НК РФ срока предоставления налоговой декларации по НДС (не позднее 25-го числа месяца, следующего за истекшим налоговым периодом).</a:t>
            </a:r>
          </a:p>
          <a:p>
            <a:pPr algn="just">
              <a:spcBef>
                <a:spcPts val="0"/>
              </a:spcBef>
            </a:pPr>
            <a:endParaRPr lang="ru-RU" sz="1200" b="1" dirty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ru-RU" sz="1600" b="1" dirty="0">
              <a:solidFill>
                <a:srgbClr val="FF0000"/>
              </a:solidFill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SzPct val="100000"/>
            </a:pPr>
            <a:endParaRPr lang="ru-RU" sz="14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r>
              <a:rPr lang="ru-RU" sz="1200" dirty="0" smtClean="0">
                <a:solidFill>
                  <a:srgbClr val="595959"/>
                </a:solidFill>
                <a:cs typeface="Arial" pitchFamily="34" charset="0"/>
              </a:rPr>
              <a:t>   </a:t>
            </a:r>
            <a:endParaRPr lang="ru-RU" sz="1200" dirty="0">
              <a:solidFill>
                <a:srgbClr val="000000"/>
              </a:solidFill>
              <a:latin typeface="Calibri"/>
            </a:endParaRPr>
          </a:p>
          <a:p>
            <a:pPr algn="just">
              <a:buSzPct val="400000"/>
            </a:pPr>
            <a:endParaRPr lang="ru-RU" sz="1200" dirty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  <a:buFontTx/>
              <a:buChar char="-"/>
            </a:pPr>
            <a:endParaRPr lang="ru-RU" sz="1200" dirty="0" smtClean="0">
              <a:solidFill>
                <a:srgbClr val="595959"/>
              </a:solidFill>
              <a:cs typeface="Arial" pitchFamily="34" charset="0"/>
            </a:endParaRPr>
          </a:p>
          <a:p>
            <a:endParaRPr lang="ru-RU" sz="1600" dirty="0" smtClean="0">
              <a:solidFill>
                <a:srgbClr val="595959"/>
              </a:solidFill>
              <a:cs typeface="Arial" pitchFamily="34" charset="0"/>
            </a:endParaRPr>
          </a:p>
          <a:p>
            <a:pPr algn="just">
              <a:buSzPct val="400000"/>
            </a:pPr>
            <a:endParaRPr lang="ru-RU" sz="2000" dirty="0" smtClean="0">
              <a:solidFill>
                <a:srgbClr val="595959"/>
              </a:solidFill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Важное!!!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880" cy="4525963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в дальнейшем планирует информировать Участников ОРЭМ о структуре запросов налоговых органов, а также об операциях на ОРЭМ, которым в текущий момент уделяется наиболее пристальное внимание</a:t>
            </a:r>
            <a:r>
              <a:rPr lang="ru-RU" sz="1600" dirty="0" smtClean="0"/>
              <a:t>.</a:t>
            </a:r>
          </a:p>
          <a:p>
            <a:pPr algn="just"/>
            <a:endParaRPr lang="ru-RU" sz="1000" dirty="0" smtClean="0"/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В целях формирования наиболее полной информации о тематике и наиболее острых вопросах налоговых проверок относительно операций на ОРЭМ, предлагаем принять участие в формировании аналитических данных.</a:t>
            </a: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Контактная информация: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главный эксперт отдела бухгалтерского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учета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Денисенко Юлия Павловна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электронный адрес 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  <a:hlinkClick r:id="rId2"/>
              </a:rPr>
              <a:t>denisenko@cfrenergo.ru</a:t>
            </a:r>
            <a:endParaRPr lang="en-US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     телефон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8 (495)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710-4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5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67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ru-RU" sz="1700" dirty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доб. 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4</a:t>
            </a:r>
            <a:r>
              <a:rPr lang="en-US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6</a:t>
            </a:r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-02 </a:t>
            </a:r>
            <a:endParaRPr lang="ru-RU" sz="1700" dirty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endParaRPr lang="ru-RU" sz="10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algn="just"/>
            <a:r>
              <a:rPr lang="ru-RU" sz="1700" dirty="0" smtClean="0">
                <a:solidFill>
                  <a:srgbClr val="595959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АО «ЦФР» гарантирует, что источник предоставленной информации/проверяемая организация – Участник ОРЭМ разглашен не будет.</a:t>
            </a:r>
          </a:p>
          <a:p>
            <a:pPr algn="just"/>
            <a:endParaRPr lang="ru-RU" sz="1700" dirty="0" smtClean="0">
              <a:solidFill>
                <a:srgbClr val="595959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133A0-1A82-4455-B1EB-2D9D32CBDED5}" type="slidenum">
              <a:rPr lang="ru-RU" b="1" smtClean="0">
                <a:solidFill>
                  <a:srgbClr val="7F7F7F"/>
                </a:solidFill>
                <a:latin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7F7F7F"/>
              </a:solidFill>
              <a:latin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288" y="548680"/>
            <a:ext cx="8064500" cy="71973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Заключение и контактная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ＭＳ Ｐゴシック" charset="-128"/>
                <a:cs typeface="+mn-cs"/>
              </a:rPr>
              <a:t> информация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24109</TotalTime>
  <Words>613</Words>
  <Application>Microsoft Office PowerPoint</Application>
  <PresentationFormat>Экран (4:3)</PresentationFormat>
  <Paragraphs>71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Тема Office</vt:lpstr>
      <vt:lpstr>Аналитический отчет об информации, переданной налоговым органам о деятельности Участников ОРЭМ в рамках запросов по камеральным и выездным налоговым проверкам</vt:lpstr>
      <vt:lpstr>Презентация PowerPoint</vt:lpstr>
      <vt:lpstr>      За IV квартал 2018 год в адрес АО «ЦФР» от налоговых органов поступило 43 требования о представлении документов (информации), касающихся деятельности Участников ОРЭМ. В соответствии с НК РФ, в пятидневный срок со дня получения каждого требования АО «ЦФР» сформировало ответы на 34 требования, по 9 требованиям были получены решения о продлении сроков предоставления документов. Все полученные требования были исполнены. По данным требованиям подготовлены 4 314  копий документов и пояснения.</vt:lpstr>
      <vt:lpstr>Презентация PowerPoint</vt:lpstr>
      <vt:lpstr>Основная тематика запросов налоговых органов дополнительной (нестандартной) информации, касающихся деятельности участников ОРЭМ </vt:lpstr>
      <vt:lpstr>Презентация PowerPoint</vt:lpstr>
      <vt:lpstr>Презентация PowerPoint</vt:lpstr>
    </vt:vector>
  </TitlesOfParts>
  <Company>@home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этот блок вписывается название презентации. Желательно, не более 3 строк.</dc:title>
  <dc:creator>Haritonov</dc:creator>
  <cp:lastModifiedBy>Денисенко Юлия Павловна</cp:lastModifiedBy>
  <cp:revision>413</cp:revision>
  <cp:lastPrinted>2019-03-01T06:56:27Z</cp:lastPrinted>
  <dcterms:created xsi:type="dcterms:W3CDTF">2012-04-22T12:21:34Z</dcterms:created>
  <dcterms:modified xsi:type="dcterms:W3CDTF">2019-03-01T06:58:06Z</dcterms:modified>
</cp:coreProperties>
</file>