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24" r:id="rId1"/>
    <p:sldMasterId id="2147484010" r:id="rId2"/>
  </p:sldMasterIdLst>
  <p:notesMasterIdLst>
    <p:notesMasterId r:id="rId7"/>
  </p:notesMasterIdLst>
  <p:handoutMasterIdLst>
    <p:handoutMasterId r:id="rId8"/>
  </p:handoutMasterIdLst>
  <p:sldIdLst>
    <p:sldId id="293" r:id="rId3"/>
    <p:sldId id="287" r:id="rId4"/>
    <p:sldId id="290" r:id="rId5"/>
    <p:sldId id="292" r:id="rId6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olyakova\&#1052;&#1086;&#1080;%20&#1076;&#1086;&#1082;&#1091;&#1084;&#1077;&#1085;&#1090;&#1099;\2015%20&#1043;&#1054;&#1044;\&#1055;&#1056;&#1045;&#1047;&#1045;&#1053;&#1058;&#1040;&#1062;&#1048;&#1071;\&#1052;&#1040;&#1049;%202015\&#1056;&#1072;&#1073;&#1086;&#1095;&#1080;&#1081;%20&#1052;&#1054;&#1053;&#1048;&#1058;&#1054;&#1056;&#1048;&#1053;&#1043;%2031%2005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autoTitleDeleted val="1"/>
    <c:view3D>
      <c:rotX val="20"/>
      <c:perspective val="30"/>
    </c:view3D>
    <c:plotArea>
      <c:layout>
        <c:manualLayout>
          <c:layoutTarget val="inner"/>
          <c:xMode val="edge"/>
          <c:yMode val="edge"/>
          <c:x val="2.5308697932201474E-2"/>
          <c:y val="0.1439141387191033"/>
          <c:w val="0.78596363224381882"/>
          <c:h val="0.7125696287964004"/>
        </c:manualLayout>
      </c:layout>
      <c:pie3DChart>
        <c:varyColors val="1"/>
        <c:ser>
          <c:idx val="0"/>
          <c:order val="0"/>
          <c:tx>
            <c:strRef>
              <c:f>'Структ зад'!$A$4:$A$11</c:f>
              <c:strCache>
                <c:ptCount val="1"/>
                <c:pt idx="0">
                  <c:v>Центральный ФО Южный ФО Северо-западный ФО Дальневосточный ФО Сибирский ФО Уральский ФО Приволжский ФО Северо-Кавказский ФО</c:v>
                </c:pt>
              </c:strCache>
            </c:strRef>
          </c:tx>
          <c:explosion val="39"/>
          <c:dPt>
            <c:idx val="3"/>
            <c:explosion val="55"/>
          </c:dPt>
          <c:dPt>
            <c:idx val="4"/>
            <c:explosion val="58"/>
          </c:dPt>
          <c:dPt>
            <c:idx val="5"/>
            <c:explosion val="55"/>
          </c:dPt>
          <c:dLbls>
            <c:dLbl>
              <c:idx val="0"/>
              <c:layout>
                <c:manualLayout>
                  <c:x val="-0.10142733657524916"/>
                  <c:y val="-3.8427888821589609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4110722261159629E-2"/>
                  <c:y val="-7.923494178612289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405086954058797E-2"/>
                  <c:y val="-0.1474600674915656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7.733993250843711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8978077380615469E-3"/>
                  <c:y val="1.7518410198725159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1508978643856566E-2"/>
                  <c:y val="7.409253843269654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2595636975136496"/>
                  <c:y val="4.536132983377093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7512598423661891E-2"/>
                  <c:y val="-0.24340540223083834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CatName val="1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 зад'!$A$4:$A$11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cat>
          <c:val>
            <c:numRef>
              <c:f>'Структ зад'!$C$4:$C$11</c:f>
              <c:numCache>
                <c:formatCode>#,##0.000</c:formatCode>
                <c:ptCount val="8"/>
                <c:pt idx="0">
                  <c:v>4191.0472153500004</c:v>
                </c:pt>
                <c:pt idx="1">
                  <c:v>6355.58408048</c:v>
                </c:pt>
                <c:pt idx="2">
                  <c:v>5215.9659700700004</c:v>
                </c:pt>
                <c:pt idx="3">
                  <c:v>695.27716929999997</c:v>
                </c:pt>
                <c:pt idx="4">
                  <c:v>2216.0011440600001</c:v>
                </c:pt>
                <c:pt idx="5">
                  <c:v>97.371991249999994</c:v>
                </c:pt>
                <c:pt idx="6">
                  <c:v>1116.3775203299999</c:v>
                </c:pt>
                <c:pt idx="7">
                  <c:v>30305.579545709999</c:v>
                </c:pt>
              </c:numCache>
            </c:numRef>
          </c:val>
        </c:ser>
      </c:pie3DChart>
      <c:spPr>
        <a:noFill/>
      </c:spPr>
    </c:plotArea>
    <c:plotVisOnly val="1"/>
    <c:dispBlanksAs val="zero"/>
  </c:chart>
  <c:spPr>
    <a:noFill/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684" tIns="47341" rIns="94684" bIns="47341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684" tIns="47341" rIns="94684" bIns="473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BDA46E8-4545-470F-9457-9F52E305AF53}" type="datetime1">
              <a:rPr lang="en-US"/>
              <a:pPr>
                <a:defRPr/>
              </a:pPr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684" tIns="47341" rIns="94684" bIns="47341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684" tIns="47341" rIns="94684" bIns="4734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59320B1-A2C9-449E-9963-7757A53EC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2166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684" tIns="47341" rIns="94684" bIns="47341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684" tIns="47341" rIns="94684" bIns="473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C64A5DA-904D-46EA-A6FB-F2ED2BB84118}" type="datetime1">
              <a:rPr lang="en-US"/>
              <a:pPr>
                <a:defRPr/>
              </a:pPr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9938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84" tIns="47341" rIns="94684" bIns="4734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3750"/>
          </a:xfrm>
          <a:prstGeom prst="rect">
            <a:avLst/>
          </a:prstGeom>
        </p:spPr>
        <p:txBody>
          <a:bodyPr vert="horz" lIns="94684" tIns="47341" rIns="94684" bIns="47341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684" tIns="47341" rIns="94684" bIns="47341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684" tIns="47341" rIns="94684" bIns="4734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8E37076-40B7-4788-A4DE-DB0014EDA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41578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>
              <a:ea typeface="ＭＳ Ｐゴシック" pitchFamily="34" charset="-128"/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4CF3F-9F01-410D-B04F-FEE35D0033A1}" type="slidenum">
              <a:rPr lang="en-US" altLang="ru-RU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/>
              <a:t>0</a:t>
            </a:fld>
            <a:endParaRPr lang="en-US" altLang="ru-RU" smtClean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866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>
              <a:ea typeface="ＭＳ Ｐゴシック" pitchFamily="34" charset="-128"/>
            </a:endParaRP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0E6CAB-61B5-4843-9517-395AE61749F1}" type="slidenum">
              <a:rPr lang="en-US" altLang="ru-RU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US" altLang="ru-RU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55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37F1-F46D-4A21-8C73-09444B4E2800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643F-C10A-4594-8944-EE3C07675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B0FA6-F095-4A1C-8130-B388C6FA0BBF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D7CEA-EFF5-4140-916B-70063044E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BFE94-8F98-453C-9263-69C4F4E32195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B1E5C-9E48-4B32-ADDE-EFBFE9CEA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44" y="277813"/>
            <a:ext cx="8228717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642" y="1600204"/>
            <a:ext cx="4043726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2633" y="1600202"/>
            <a:ext cx="4043726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2633" y="3941763"/>
            <a:ext cx="4043726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EB35C-ACF3-4B56-B268-4F207E579AF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AA23-9FA4-4447-B410-E755F600A15A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232A-8E6E-403F-9071-7997C107F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8888C-45E4-4E06-B33C-3D8BA0E85F9B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1DE6D-A482-4988-80EE-C496E5443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F9F7B-4BE7-4365-8030-1EF073500646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C8FA-8E91-4554-A88B-BA47AAF3C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9F79-4880-4E48-A457-EE8B6DD2B63A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AD9B-9F40-4533-8B31-BBEACDF3C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83493-06E9-47AF-972C-72310D3BC6EF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4145-924A-4A8C-8542-99A5F6A8E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C635B-0EDC-4D8B-9BDA-97DCD0754D6B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179BD-AE2B-46C8-9439-31159F7E3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2AFE6-8D91-4C8B-B3A2-38F6D3107269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C2268-280A-4CD2-852F-AACD4CC5B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D6FE-3BF0-4572-B040-99BA29B81247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92C05-BB09-4195-9A3C-A63CC9C64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A90FF-B4E0-4C14-983A-EADF72233F05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8E5F-41D7-47AD-9619-D08D587DC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1B42-9F8D-405B-B920-BAF6CBA89F65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4D5D-3E62-4EFC-A5ED-30E540CA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5CA86-2826-419B-8D08-F16548EE500B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60D41-4DFF-4DCE-B340-F23F471EF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C5D21-CA77-4442-9AA9-EACE57D2173E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1CA2-7AA8-452A-90D3-274CD5F56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C0B61-2047-463A-A834-D8FC2C1C542C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45FB3-B575-48D9-B687-DEFCA082E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38DB-0963-4510-B9D6-9E3D9829FAEA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2BD0E-86B2-49CE-A930-96F370A54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6165-D719-4366-9033-6DD4BAF8CA41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FAE49-5C31-43B3-98F0-93C52B96B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C76A-FE0D-447E-AB24-A4D04AC9741C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249A5-8FDC-4799-BDFD-3CD570A03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596BB-3ECE-40C8-8307-95CB98A37B12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D15A6-6134-4C8C-9438-6B6328B49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8C45C-9BA2-403B-8433-E7FA0A25F2AF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57893-C65B-4722-BA34-5DDA73217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8206-8D13-483A-84A9-BAC22752E3A8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BFD0-1528-47BC-899B-A68898C47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C4B1C88C-D7CD-454B-80ED-6B22976E749C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FC8A73D3-5131-4654-947B-27608EB6A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5" r:id="rId1"/>
    <p:sldLayoutId id="2147484856" r:id="rId2"/>
    <p:sldLayoutId id="2147484857" r:id="rId3"/>
    <p:sldLayoutId id="2147484858" r:id="rId4"/>
    <p:sldLayoutId id="2147484859" r:id="rId5"/>
    <p:sldLayoutId id="2147484860" r:id="rId6"/>
    <p:sldLayoutId id="2147484861" r:id="rId7"/>
    <p:sldLayoutId id="2147484862" r:id="rId8"/>
    <p:sldLayoutId id="2147484863" r:id="rId9"/>
    <p:sldLayoutId id="2147484864" r:id="rId10"/>
    <p:sldLayoutId id="2147484865" r:id="rId11"/>
    <p:sldLayoutId id="21474848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3F5F98B2-343E-41F0-8A85-82ECA887E1E4}" type="datetime1">
              <a:rPr lang="en-US"/>
              <a:pPr>
                <a:defRPr/>
              </a:pPr>
              <a:t>6/2/2015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B72BFB76-DCAD-473D-A451-4E1B395FE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6" r:id="rId1"/>
    <p:sldLayoutId id="2147484867" r:id="rId2"/>
    <p:sldLayoutId id="2147484868" r:id="rId3"/>
    <p:sldLayoutId id="2147484869" r:id="rId4"/>
    <p:sldLayoutId id="2147484870" r:id="rId5"/>
    <p:sldLayoutId id="2147484871" r:id="rId6"/>
    <p:sldLayoutId id="2147484872" r:id="rId7"/>
    <p:sldLayoutId id="2147484873" r:id="rId8"/>
    <p:sldLayoutId id="2147484874" r:id="rId9"/>
    <p:sldLayoutId id="2147484875" r:id="rId10"/>
    <p:sldLayoutId id="21474848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 txBox="1">
            <a:spLocks/>
          </p:cNvSpPr>
          <p:nvPr/>
        </p:nvSpPr>
        <p:spPr bwMode="auto">
          <a:xfrm>
            <a:off x="5867400" y="5013325"/>
            <a:ext cx="280828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altLang="ru-RU" sz="1400" i="1">
              <a:solidFill>
                <a:srgbClr val="595959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4213" y="3947596"/>
            <a:ext cx="7559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Оперативная информация о состоянии расчетов на ОРЭМ.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540931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E1A6B7-871B-4FDE-BBC8-96BCE42D9C79}" type="slidenum">
              <a:rPr lang="ru-RU" altLang="en-US" smtClean="0">
                <a:ea typeface="ＭＳ Ｐゴシック" pitchFamily="34" charset="-128"/>
                <a:cs typeface="Arial" charset="0"/>
              </a:rPr>
              <a:pPr/>
              <a:t>1</a:t>
            </a:fld>
            <a:endParaRPr lang="ru-RU" altLang="en-US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9077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Динамика задолженности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за покупку на ОРЭМ в 201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4-2015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 гг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., млн. руб.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с НДС    по состоянию на 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31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.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05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.201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 г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483768" y="1772816"/>
            <a:ext cx="288032" cy="2736304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1706311"/>
              </p:ext>
            </p:extLst>
          </p:nvPr>
        </p:nvGraphicFramePr>
        <p:xfrm>
          <a:off x="5796136" y="1844824"/>
          <a:ext cx="2592288" cy="29562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576064"/>
              </a:tblGrid>
              <a:tr h="39616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Показатели по состоянию на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05</a:t>
                      </a: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.201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г.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Млн.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руб. с НДС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Прирост/снижение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за 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2015 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год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 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705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Прирост/снижение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за 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2014 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год (за аналогичный период)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-4 062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Задолженность за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покупку,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всего, в </a:t>
                      </a:r>
                      <a:r>
                        <a:rPr lang="ru-RU" sz="10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т.ч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.: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50 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193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lvl="0" algn="l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- ГП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 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309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lvl="0" algn="l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- прочие покупатели (не ГП)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22 884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Задолженность по цессии, всего, в </a:t>
                      </a:r>
                      <a:r>
                        <a:rPr lang="ru-RU" sz="10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т.ч</a:t>
                      </a: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.: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22 737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- ГП 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 </a:t>
                      </a: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426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- прочие покупатели (не ГП)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19 311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1" marR="91461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13725" cy="586507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 по состоянию на 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31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.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05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.201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 г. 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8195" name="Номер слайда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AB07C9C-BAC1-4E06-85E4-4ED57274FDFA}" type="slidenum">
              <a:rPr lang="ru-RU" altLang="en-US" smtClean="0">
                <a:ea typeface="ＭＳ Ｐゴシック" pitchFamily="34" charset="-128"/>
                <a:cs typeface="Arial" charset="0"/>
              </a:rPr>
              <a:pPr/>
              <a:t>2</a:t>
            </a:fld>
            <a:endParaRPr lang="ru-RU" altLang="en-US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1772816"/>
            <a:ext cx="3744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Структура задолженности покупателей за покупку по ФО</a:t>
            </a:r>
            <a:endParaRPr lang="ru-RU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95937" y="2132856"/>
          <a:ext cx="4464496" cy="2906562"/>
        </p:xfrm>
        <a:graphic>
          <a:graphicData uri="http://schemas.openxmlformats.org/drawingml/2006/table">
            <a:tbl>
              <a:tblPr/>
              <a:tblGrid>
                <a:gridCol w="1116126"/>
                <a:gridCol w="552235"/>
                <a:gridCol w="559227"/>
                <a:gridCol w="580723"/>
                <a:gridCol w="576064"/>
                <a:gridCol w="576064"/>
                <a:gridCol w="504057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Задолж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.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за покупку на 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01.01.201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</a:t>
                      </a:r>
                      <a:endParaRPr lang="ru-RU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Задолж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.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за покупку на 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31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05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</a:t>
                      </a:r>
                      <a:endParaRPr lang="ru-RU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Прирост(+) снижение (-) за 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 % оплаты с 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01.01.201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по 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31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05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</a:t>
                      </a:r>
                      <a:endParaRPr lang="ru-RU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 % оплаты с 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01.01.201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по 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31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05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.201</a:t>
                      </a:r>
                      <a:r>
                        <a:rPr lang="en-US" sz="8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</a:t>
                      </a:r>
                      <a:endParaRPr lang="ru-RU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оплаты МАЙ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Центральный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4 496,7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4 191,0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-305,6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Южный ФО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5 928,0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6 355,6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98,9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98,1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Северо-западный ФО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4 871,3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5 216,0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344,7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99,4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Дальневосточный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322,9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695,3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372,4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98,5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Сибирский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2 184,0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2 216,0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99,9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Уральский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97,4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-6,0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Приволжский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1 238,8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1 116,4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-122,5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99,8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Северо-Кавказский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ФО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27 343,6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30 305,6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2 962,0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77,8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83,0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79,4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2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ОРЭМ </a:t>
                      </a:r>
                      <a:endParaRPr lang="ru-RU" sz="900" b="1" i="0" u="none" strike="noStrike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46 488,6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50 193,2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3 704,6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99,4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100,6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</a:rPr>
                        <a:t>99,6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452320" y="1844824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млн. руб. с НДС</a:t>
            </a:r>
            <a:endParaRPr lang="ru-RU" sz="7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2132856"/>
          <a:ext cx="374441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413500" y="63817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5211E86-A117-417D-8395-7CA05532CF28}" type="slidenum">
              <a:rPr lang="ru-RU" altLang="ru-RU" smtClean="0">
                <a:ea typeface="ＭＳ Ｐゴシック" pitchFamily="34" charset="-128"/>
                <a:cs typeface="Arial" charset="0"/>
              </a:rPr>
              <a:pPr/>
              <a:t>3</a:t>
            </a:fld>
            <a:endParaRPr lang="ru-RU" altLang="ru-RU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971600" y="620688"/>
            <a:ext cx="6622628" cy="504825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defRPr/>
            </a:pP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Расчеты на ОРЭМ за покупку в 201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5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 г. в сравнении с 201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4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 г. 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6093296"/>
            <a:ext cx="433388" cy="1444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52" name="TextBox 5"/>
          <p:cNvSpPr txBox="1">
            <a:spLocks noChangeArrowheads="1"/>
          </p:cNvSpPr>
          <p:nvPr/>
        </p:nvSpPr>
        <p:spPr bwMode="auto">
          <a:xfrm>
            <a:off x="2915816" y="6021288"/>
            <a:ext cx="9350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900" dirty="0"/>
              <a:t>- улучшение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6093296"/>
            <a:ext cx="431800" cy="1428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54" name="TextBox 10"/>
          <p:cNvSpPr txBox="1">
            <a:spLocks noChangeArrowheads="1"/>
          </p:cNvSpPr>
          <p:nvPr/>
        </p:nvSpPr>
        <p:spPr bwMode="auto">
          <a:xfrm>
            <a:off x="5796136" y="6021288"/>
            <a:ext cx="9366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900" dirty="0"/>
              <a:t>- ухудшение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691680" y="1916833"/>
          <a:ext cx="5400597" cy="2976664"/>
        </p:xfrm>
        <a:graphic>
          <a:graphicData uri="http://schemas.openxmlformats.org/drawingml/2006/table">
            <a:tbl>
              <a:tblPr/>
              <a:tblGrid>
                <a:gridCol w="1753440"/>
                <a:gridCol w="1262478"/>
                <a:gridCol w="1192340"/>
                <a:gridCol w="1192339"/>
              </a:tblGrid>
              <a:tr h="357005">
                <a:tc rowSpan="2">
                  <a:txBody>
                    <a:bodyPr/>
                    <a:lstStyle/>
                    <a:p>
                      <a:pPr algn="ctr" rtl="0" fontAlgn="ctr">
                        <a:buFont typeface="Arial" pitchFamily="34" charset="0"/>
                        <a:buNone/>
                      </a:pP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Период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Расчеты на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ОРЭМ ВСЕГО, 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Процент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изменений, 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г.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г.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Январь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98,4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100,0 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-1,6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274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Февраль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99,8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101,4 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-1,6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274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Март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99,5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-0,5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343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Апрель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Cyr"/>
                        </a:rPr>
                        <a:t>101,5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-1,6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343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Май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Cyr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-0,4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343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Январь-Май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</a:rPr>
                        <a:t>99,4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Cyr"/>
                        </a:rPr>
                        <a:t>100,6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1,2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4383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Январь-Май </a:t>
                      </a: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(с учетом оплаты по цессии)</a:t>
                      </a:r>
                      <a:endParaRPr lang="ru-RU" sz="1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9521" marR="9521" marT="9514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Cyr"/>
                        </a:rPr>
                        <a:t>99,3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Cyr"/>
                        </a:rPr>
                        <a:t>100,6  </a:t>
                      </a:r>
                      <a:endParaRPr lang="ru-RU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1,3</a:t>
                      </a:r>
                      <a:endParaRPr lang="ru-RU" sz="1100" b="1" i="0" u="none" strike="noStrike" dirty="0" smtClean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6230</TotalTime>
  <Words>404</Words>
  <Application>Microsoft Office PowerPoint</Application>
  <PresentationFormat>Экран (4:3)</PresentationFormat>
  <Paragraphs>143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Тема1</vt:lpstr>
      <vt:lpstr>Тема Office</vt:lpstr>
      <vt:lpstr>Слайд 0</vt:lpstr>
      <vt:lpstr>Динамика задолженности за покупку на ОРЭМ в 2014-2015 гг., млн. руб. с НДС    по состоянию на 31.05.2015 г.</vt:lpstr>
      <vt:lpstr>Структура задолженности и уровень расчетов за покупку по федеральным округам на ОРЭМ по состоянию на 31.05.2015 г. </vt:lpstr>
      <vt:lpstr>Слайд 3</vt:lpstr>
    </vt:vector>
  </TitlesOfParts>
  <Company>@home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polyakova</cp:lastModifiedBy>
  <cp:revision>494</cp:revision>
  <cp:lastPrinted>2015-01-19T08:18:48Z</cp:lastPrinted>
  <dcterms:created xsi:type="dcterms:W3CDTF">2012-04-22T12:21:34Z</dcterms:created>
  <dcterms:modified xsi:type="dcterms:W3CDTF">2015-06-02T08:05:58Z</dcterms:modified>
</cp:coreProperties>
</file>