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23" r:id="rId3"/>
    <p:sldId id="339" r:id="rId4"/>
    <p:sldId id="334" r:id="rId5"/>
    <p:sldId id="333" r:id="rId6"/>
    <p:sldId id="326" r:id="rId7"/>
    <p:sldId id="314" r:id="rId8"/>
    <p:sldId id="265" r:id="rId9"/>
  </p:sldIdLst>
  <p:sldSz cx="9144000" cy="6858000" type="screen4x3"/>
  <p:notesSz cx="6794500" cy="9906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Гордейчик Евгений Юрьевич" initials="ГЕЮ" lastIdx="6" clrIdx="0">
    <p:extLst>
      <p:ext uri="{19B8F6BF-5375-455C-9EA6-DF929625EA0E}">
        <p15:presenceInfo xmlns:p15="http://schemas.microsoft.com/office/powerpoint/2012/main" userId="Гордейчик Евгений Юрьевич" providerId="None"/>
      </p:ext>
    </p:extLst>
  </p:cmAuthor>
  <p:cmAuthor id="2" name="Андрианова Светлана Леонидовна" initials="АСЛ" lastIdx="1" clrIdx="1">
    <p:extLst>
      <p:ext uri="{19B8F6BF-5375-455C-9EA6-DF929625EA0E}">
        <p15:presenceInfo xmlns:p15="http://schemas.microsoft.com/office/powerpoint/2012/main" userId="Андрианова Светлана Леонид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B9B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4639" autoAdjust="0"/>
  </p:normalViewPr>
  <p:slideViewPr>
    <p:cSldViewPr>
      <p:cViewPr varScale="1">
        <p:scale>
          <a:sx n="103" d="100"/>
          <a:sy n="103" d="100"/>
        </p:scale>
        <p:origin x="25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'2015'!$B$5</c:f>
              <c:strCache>
                <c:ptCount val="1"/>
                <c:pt idx="0">
                  <c:v>Неисполненные финансовые обязательства (итого, с учетом выплат по БГ)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'2015'!$I$3:$AF$3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'2015'!$I$5:$AF$5</c:f>
              <c:numCache>
                <c:formatCode>#,##0</c:formatCode>
                <c:ptCount val="24"/>
                <c:pt idx="0">
                  <c:v>2634.9192669700005</c:v>
                </c:pt>
                <c:pt idx="1">
                  <c:v>1106.68987636</c:v>
                </c:pt>
                <c:pt idx="2">
                  <c:v>1799.8276144299998</c:v>
                </c:pt>
                <c:pt idx="3">
                  <c:v>1172.6705267800003</c:v>
                </c:pt>
                <c:pt idx="4">
                  <c:v>807.81429577999995</c:v>
                </c:pt>
                <c:pt idx="5">
                  <c:v>1114.0933852599999</c:v>
                </c:pt>
                <c:pt idx="6">
                  <c:v>968.96024656999975</c:v>
                </c:pt>
                <c:pt idx="7">
                  <c:v>1039.82030562</c:v>
                </c:pt>
                <c:pt idx="8">
                  <c:v>2556.3648000900002</c:v>
                </c:pt>
                <c:pt idx="9">
                  <c:v>1558.1598252899998</c:v>
                </c:pt>
                <c:pt idx="10">
                  <c:v>1003.91330809</c:v>
                </c:pt>
                <c:pt idx="11">
                  <c:v>2586.0687966599999</c:v>
                </c:pt>
                <c:pt idx="12">
                  <c:v>4516.1552231300002</c:v>
                </c:pt>
                <c:pt idx="13">
                  <c:v>2639.7064408200004</c:v>
                </c:pt>
                <c:pt idx="14">
                  <c:v>1513.0040712300001</c:v>
                </c:pt>
                <c:pt idx="15">
                  <c:v>1935.7757555000003</c:v>
                </c:pt>
                <c:pt idx="16">
                  <c:v>1546.0796346799998</c:v>
                </c:pt>
                <c:pt idx="17">
                  <c:v>979.34144561999983</c:v>
                </c:pt>
                <c:pt idx="18">
                  <c:v>1156.61226827</c:v>
                </c:pt>
                <c:pt idx="19">
                  <c:v>1259.72052128</c:v>
                </c:pt>
                <c:pt idx="20">
                  <c:v>1155.79561644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709024"/>
        <c:axId val="168702360"/>
      </c:barChart>
      <c:dateAx>
        <c:axId val="168709024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700"/>
            </a:pPr>
            <a:endParaRPr lang="ru-RU"/>
          </a:p>
        </c:txPr>
        <c:crossAx val="168702360"/>
        <c:crosses val="autoZero"/>
        <c:auto val="1"/>
        <c:lblOffset val="100"/>
        <c:baseTimeUnit val="months"/>
        <c:majorUnit val="1"/>
        <c:majorTimeUnit val="months"/>
      </c:dateAx>
      <c:valAx>
        <c:axId val="168702360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68709024"/>
        <c:crosses val="autoZero"/>
        <c:crossBetween val="between"/>
        <c:majorUnit val="2000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058772065256761E-2"/>
          <c:y val="5.0925925925925923E-2"/>
          <c:w val="0.83656219443157842"/>
          <c:h val="0.624907407407408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'2015Q1_в2'!$P$5:$AS$5</c:f>
              <c:numCache>
                <c:formatCode>[$-419]mmmm\ yyyy;@</c:formatCode>
                <c:ptCount val="30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</c:numCache>
            </c:numRef>
          </c:cat>
          <c:val>
            <c:numRef>
              <c:f>'2015Q1_в2'!$P$7:$AS$7</c:f>
              <c:numCache>
                <c:formatCode>#,##0.000</c:formatCode>
                <c:ptCount val="30"/>
                <c:pt idx="0">
                  <c:v>1.8515971785100001</c:v>
                </c:pt>
                <c:pt idx="1">
                  <c:v>3.3571464975100005</c:v>
                </c:pt>
                <c:pt idx="2">
                  <c:v>1.9757682338199998</c:v>
                </c:pt>
                <c:pt idx="3">
                  <c:v>1.1757847294800006</c:v>
                </c:pt>
                <c:pt idx="4">
                  <c:v>1.0903118859000001</c:v>
                </c:pt>
                <c:pt idx="5">
                  <c:v>0.20465576133000002</c:v>
                </c:pt>
                <c:pt idx="6">
                  <c:v>0.22974364216000007</c:v>
                </c:pt>
                <c:pt idx="7">
                  <c:v>0.13777233038</c:v>
                </c:pt>
                <c:pt idx="8">
                  <c:v>0.42791226341999999</c:v>
                </c:pt>
                <c:pt idx="9">
                  <c:v>0.25163759198000002</c:v>
                </c:pt>
                <c:pt idx="10">
                  <c:v>0.21058004302000005</c:v>
                </c:pt>
                <c:pt idx="11">
                  <c:v>0.24688565137999999</c:v>
                </c:pt>
                <c:pt idx="12">
                  <c:v>0.21221802547000002</c:v>
                </c:pt>
                <c:pt idx="13">
                  <c:v>0.28024442546</c:v>
                </c:pt>
                <c:pt idx="14">
                  <c:v>0.31171116215000005</c:v>
                </c:pt>
                <c:pt idx="15">
                  <c:v>0.24874623086999997</c:v>
                </c:pt>
                <c:pt idx="16">
                  <c:v>0.23219871634</c:v>
                </c:pt>
                <c:pt idx="17">
                  <c:v>0.22585218153</c:v>
                </c:pt>
                <c:pt idx="18">
                  <c:v>0.16477849538</c:v>
                </c:pt>
                <c:pt idx="19">
                  <c:v>0.13985226093</c:v>
                </c:pt>
                <c:pt idx="20">
                  <c:v>0.30308672863999997</c:v>
                </c:pt>
                <c:pt idx="21">
                  <c:v>8.0667757919999999E-2</c:v>
                </c:pt>
                <c:pt idx="22">
                  <c:v>0.10429882301</c:v>
                </c:pt>
                <c:pt idx="23">
                  <c:v>9.6225490869999999E-2</c:v>
                </c:pt>
                <c:pt idx="24">
                  <c:v>7.462393241000001E-2</c:v>
                </c:pt>
                <c:pt idx="25">
                  <c:v>7.3308145430000013E-2</c:v>
                </c:pt>
                <c:pt idx="26">
                  <c:v>0.28325248995999996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665064"/>
        <c:axId val="172665456"/>
      </c:barChart>
      <c:dateAx>
        <c:axId val="172665064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72665456"/>
        <c:crosses val="autoZero"/>
        <c:auto val="1"/>
        <c:lblOffset val="100"/>
        <c:baseTimeUnit val="months"/>
      </c:dateAx>
      <c:valAx>
        <c:axId val="172665456"/>
        <c:scaling>
          <c:orientation val="minMax"/>
        </c:scaling>
        <c:delete val="0"/>
        <c:axPos val="l"/>
        <c:numFmt formatCode="#,##0.000" sourceLinked="1"/>
        <c:majorTickMark val="out"/>
        <c:minorTickMark val="none"/>
        <c:tickLblPos val="nextTo"/>
        <c:crossAx val="17266506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21178657163934"/>
          <c:y val="0.12492308253135025"/>
          <c:w val="0.43314223256239504"/>
          <c:h val="0.77314814814814814"/>
        </c:manualLayout>
      </c:layout>
      <c:doughnut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6.2900504533161455E-2"/>
                  <c:y val="-0.3263887066200058"/>
                </c:manualLayout>
              </c:layout>
              <c:tx>
                <c:rich>
                  <a:bodyPr/>
                  <a:lstStyle/>
                  <a:p>
                    <a:fld id="{1FDE99A5-07BE-488B-891B-1119C5BF82F4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 smtClean="0"/>
                      <a:t>
</a:t>
                    </a:r>
                    <a:fld id="{C0D698D9-A5EF-41C0-8484-BF795DA96224}" type="PERCENTAGE">
                      <a:rPr lang="ru-RU" baseline="0" smtClean="0"/>
                      <a:pPr/>
                      <a:t>[ПРОЦЕНТ]</a:t>
                    </a:fld>
                    <a:endParaRPr lang="ru-RU" baseline="0" dirty="0" smtClean="0"/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275431153788268"/>
                      <c:h val="0.2648148148148148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5.9678609278423209E-2"/>
                  <c:y val="-4.629629629629633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123171010215927"/>
                      <c:h val="0.1972222222222222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22816156787822137"/>
                  <c:y val="-1.3888888888888888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39661765808302E-2"/>
                  <c:y val="-6.944444444444446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'2015'!$A$67:$A$68</c:f>
              <c:strCache>
                <c:ptCount val="2"/>
                <c:pt idx="0">
                  <c:v>Неисполненные финансовые обязательства (итого, с учетом выплат по БГ)</c:v>
                </c:pt>
                <c:pt idx="1">
                  <c:v>Использовано банковсих гарантий</c:v>
                </c:pt>
              </c:strCache>
            </c:strRef>
          </c:cat>
          <c:val>
            <c:numRef>
              <c:f>'2015'!$B$67:$B$68</c:f>
              <c:numCache>
                <c:formatCode>#,##0</c:formatCode>
                <c:ptCount val="2"/>
                <c:pt idx="0">
                  <c:v>16180.20492088</c:v>
                </c:pt>
                <c:pt idx="1">
                  <c:v>521.98605609000003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75"/>
        <c:holeSize val="75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149210134559709"/>
                  <c:y val="1.388888888888884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088440205187013E-2"/>
                  <c:y val="-0.38425925925925924"/>
                </c:manualLayout>
              </c:layout>
              <c:tx>
                <c:rich>
                  <a:bodyPr/>
                  <a:lstStyle/>
                  <a:p>
                    <a:fld id="{F64602D4-665F-4C25-BCE4-D3CF71F76189}" type="CATEGORYNAME">
                      <a:rPr lang="ru-RU"/>
                      <a:pPr/>
                      <a:t>[ИМЯ КАТЕГОРИИ]</a:t>
                    </a:fld>
                    <a:fld id="{196F91AC-F637-4172-A612-49A00C397B8F}" type="PERCENTAGE">
                      <a:rPr lang="ru-RU" baseline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905006536969712"/>
                      <c:h val="0.2527777777777777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2816156787822137"/>
                  <c:y val="-1.388888888888888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39661765808302E-2"/>
                  <c:y val="-6.944444444444446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'2015'!$A$70:$A$71</c:f>
              <c:strCache>
                <c:ptCount val="2"/>
                <c:pt idx="0">
                  <c:v>Компании "с низкой платежной дисциплиной"</c:v>
                </c:pt>
                <c:pt idx="1">
                  <c:v>Другие компании - нарушители одного и более условий функционирования СФГ»
</c:v>
                </c:pt>
              </c:strCache>
            </c:strRef>
          </c:cat>
          <c:val>
            <c:numRef>
              <c:f>'2015'!$B$70:$B$71</c:f>
              <c:numCache>
                <c:formatCode>#,##0</c:formatCode>
                <c:ptCount val="2"/>
                <c:pt idx="0">
                  <c:v>1265.3286609400006</c:v>
                </c:pt>
                <c:pt idx="1">
                  <c:v>15436.862316029999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60"/>
        <c:holeSize val="75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  <c:spPr>
              <a:pattFill prst="narHorz">
                <a:fgClr>
                  <a:schemeClr val="bg1">
                    <a:lumMod val="50000"/>
                  </a:schemeClr>
                </a:fgClr>
                <a:bgClr>
                  <a:srgbClr val="C00000"/>
                </a:bgClr>
              </a:pattFill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Участники!$C$6:$C$35</c:f>
              <c:numCache>
                <c:formatCode>mmm\-yy</c:formatCode>
                <c:ptCount val="30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</c:numCache>
            </c:numRef>
          </c:cat>
          <c:val>
            <c:numRef>
              <c:f>Участники!$D$6:$D$35</c:f>
              <c:numCache>
                <c:formatCode>General</c:formatCode>
                <c:ptCount val="30"/>
                <c:pt idx="0">
                  <c:v>42</c:v>
                </c:pt>
                <c:pt idx="1">
                  <c:v>50</c:v>
                </c:pt>
                <c:pt idx="2">
                  <c:v>43</c:v>
                </c:pt>
                <c:pt idx="3">
                  <c:v>43</c:v>
                </c:pt>
                <c:pt idx="4">
                  <c:v>35</c:v>
                </c:pt>
                <c:pt idx="5">
                  <c:v>23</c:v>
                </c:pt>
                <c:pt idx="6">
                  <c:v>20</c:v>
                </c:pt>
                <c:pt idx="7">
                  <c:v>19</c:v>
                </c:pt>
                <c:pt idx="8">
                  <c:v>17</c:v>
                </c:pt>
                <c:pt idx="9">
                  <c:v>15</c:v>
                </c:pt>
                <c:pt idx="10">
                  <c:v>13</c:v>
                </c:pt>
                <c:pt idx="11">
                  <c:v>16</c:v>
                </c:pt>
                <c:pt idx="12">
                  <c:v>17</c:v>
                </c:pt>
                <c:pt idx="13">
                  <c:v>16</c:v>
                </c:pt>
                <c:pt idx="14">
                  <c:v>17</c:v>
                </c:pt>
                <c:pt idx="15">
                  <c:v>18</c:v>
                </c:pt>
                <c:pt idx="16">
                  <c:v>16</c:v>
                </c:pt>
                <c:pt idx="17">
                  <c:v>16</c:v>
                </c:pt>
                <c:pt idx="18">
                  <c:v>15</c:v>
                </c:pt>
                <c:pt idx="19">
                  <c:v>14</c:v>
                </c:pt>
                <c:pt idx="20">
                  <c:v>12</c:v>
                </c:pt>
                <c:pt idx="21">
                  <c:v>10</c:v>
                </c:pt>
                <c:pt idx="22">
                  <c:v>10</c:v>
                </c:pt>
                <c:pt idx="23">
                  <c:v>11</c:v>
                </c:pt>
                <c:pt idx="24">
                  <c:v>12</c:v>
                </c:pt>
                <c:pt idx="25">
                  <c:v>14</c:v>
                </c:pt>
                <c:pt idx="26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76168"/>
        <c:axId val="168669112"/>
      </c:barChart>
      <c:dateAx>
        <c:axId val="168676168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68669112"/>
        <c:crosses val="autoZero"/>
        <c:auto val="1"/>
        <c:lblOffset val="100"/>
        <c:baseTimeUnit val="months"/>
      </c:dateAx>
      <c:valAx>
        <c:axId val="1686691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8676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768390440922825"/>
          <c:y val="0.10879629629629629"/>
          <c:w val="0.48451024692683575"/>
          <c:h val="0.77314814814814814"/>
        </c:manualLayout>
      </c:layout>
      <c:doughnutChart>
        <c:varyColors val="1"/>
        <c:ser>
          <c:idx val="0"/>
          <c:order val="0"/>
          <c:spPr>
            <a:solidFill>
              <a:srgbClr val="C00000"/>
            </a:solidFill>
          </c:spPr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3.7078089555239287E-2"/>
                  <c:y val="-0.33333315106445027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1632426480498743"/>
                      <c:h val="0.18425925925925923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061751126807861E-2"/>
                  <c:y val="0.31018573199183436"/>
                </c:manualLayout>
              </c:layout>
              <c:tx>
                <c:rich>
                  <a:bodyPr/>
                  <a:lstStyle/>
                  <a:p>
                    <a:fld id="{CA501DCC-5B3E-47D7-B318-5668C6954898}" type="CATEGORYNAME">
                      <a:rPr lang="ru-RU" smtClean="0"/>
                      <a:pPr/>
                      <a:t>[ИМЯ КАТЕГОРИИ]</a:t>
                    </a:fld>
                    <a:fld id="{07620219-FB57-4524-AD58-3AFC5E3C4E7A}" type="VALUE">
                      <a:rPr lang="ru-RU" baseline="0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4047735990003214"/>
                      <c:h val="0.299074074074074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22816156787822137"/>
                  <c:y val="-1.3888888888888888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1139661765808302E-2"/>
                  <c:y val="-6.944444444444446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540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'2015'!$A$61:$A$62</c:f>
              <c:strCache>
                <c:ptCount val="2"/>
                <c:pt idx="0">
                  <c:v>Участники, не обязанные предоставлять ФГ</c:v>
                </c:pt>
                <c:pt idx="1">
                  <c:v>Другие компании - нарушители одного и более условий функционирования СФГ»
</c:v>
                </c:pt>
              </c:strCache>
            </c:strRef>
          </c:cat>
          <c:val>
            <c:numRef>
              <c:f>'2015'!$B$61:$B$62</c:f>
              <c:numCache>
                <c:formatCode>0%</c:formatCode>
                <c:ptCount val="2"/>
                <c:pt idx="0">
                  <c:v>0.50713666356583742</c:v>
                </c:pt>
                <c:pt idx="1">
                  <c:v>0.49286333643416269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'3'!$F$5</c:f>
              <c:strCache>
                <c:ptCount val="1"/>
                <c:pt idx="0">
                  <c:v>не обязанных предоставлять ФГ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pattFill prst="narHorz">
                <a:fgClr>
                  <a:schemeClr val="tx1">
                    <a:lumMod val="50000"/>
                    <a:lumOff val="50000"/>
                  </a:schemeClr>
                </a:fgClr>
                <a:bgClr>
                  <a:srgbClr val="C00000"/>
                </a:bgClr>
              </a:patt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'3'!$B$12:$B$35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'3'!$F$12:$F$35</c:f>
              <c:numCache>
                <c:formatCode>#,##0</c:formatCode>
                <c:ptCount val="24"/>
                <c:pt idx="0">
                  <c:v>487.5</c:v>
                </c:pt>
                <c:pt idx="1">
                  <c:v>20.481043137499999</c:v>
                </c:pt>
                <c:pt idx="2">
                  <c:v>1054</c:v>
                </c:pt>
                <c:pt idx="3">
                  <c:v>409.88388103</c:v>
                </c:pt>
                <c:pt idx="4">
                  <c:v>189.8484727</c:v>
                </c:pt>
                <c:pt idx="5">
                  <c:v>49</c:v>
                </c:pt>
                <c:pt idx="6">
                  <c:v>69</c:v>
                </c:pt>
                <c:pt idx="7">
                  <c:v>12</c:v>
                </c:pt>
                <c:pt idx="8">
                  <c:v>1167</c:v>
                </c:pt>
                <c:pt idx="9">
                  <c:v>8</c:v>
                </c:pt>
                <c:pt idx="10">
                  <c:v>2</c:v>
                </c:pt>
                <c:pt idx="11">
                  <c:v>1474</c:v>
                </c:pt>
                <c:pt idx="12">
                  <c:v>3446.3105895400008</c:v>
                </c:pt>
                <c:pt idx="13">
                  <c:v>1606.5728312700001</c:v>
                </c:pt>
                <c:pt idx="14">
                  <c:v>668.98778293999999</c:v>
                </c:pt>
                <c:pt idx="15">
                  <c:v>1042.9577005000001</c:v>
                </c:pt>
                <c:pt idx="16">
                  <c:v>791.27264910999986</c:v>
                </c:pt>
                <c:pt idx="17">
                  <c:v>183.09718354000003</c:v>
                </c:pt>
                <c:pt idx="18">
                  <c:v>205.66266281999998</c:v>
                </c:pt>
                <c:pt idx="19">
                  <c:v>161.57752565999999</c:v>
                </c:pt>
                <c:pt idx="20">
                  <c:v>363.85448092000001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94168"/>
        <c:axId val="108481928"/>
      </c:barChart>
      <c:dateAx>
        <c:axId val="168694168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08481928"/>
        <c:crosses val="autoZero"/>
        <c:auto val="1"/>
        <c:lblOffset val="100"/>
        <c:baseTimeUnit val="months"/>
        <c:majorUnit val="1"/>
        <c:majorTimeUnit val="months"/>
      </c:dateAx>
      <c:valAx>
        <c:axId val="108481928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crossAx val="168694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7127061639615801E-2"/>
          <c:y val="8.2824892051952606E-2"/>
          <c:w val="0.9452360091302987"/>
          <c:h val="0.657770154699349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Pt>
            <c:idx val="11"/>
            <c:invertIfNegative val="0"/>
            <c:bubble3D val="0"/>
            <c:spPr>
              <a:pattFill prst="narHorz">
                <a:fgClr>
                  <a:schemeClr val="tx1">
                    <a:lumMod val="50000"/>
                    <a:lumOff val="50000"/>
                  </a:schemeClr>
                </a:fgClr>
                <a:bgClr>
                  <a:srgbClr val="C00000"/>
                </a:bgClr>
              </a:pattFill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Участники!$C$42:$C$65</c:f>
              <c:numCache>
                <c:formatCode>mmm\-yy</c:formatCode>
                <c:ptCount val="24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</c:numCache>
            </c:numRef>
          </c:cat>
          <c:val>
            <c:numRef>
              <c:f>Участники!$F$42:$F$65</c:f>
              <c:numCache>
                <c:formatCode>General</c:formatCode>
                <c:ptCount val="24"/>
                <c:pt idx="0">
                  <c:v>5</c:v>
                </c:pt>
                <c:pt idx="1">
                  <c:v>3</c:v>
                </c:pt>
                <c:pt idx="2">
                  <c:v>4</c:v>
                </c:pt>
                <c:pt idx="3">
                  <c:v>8</c:v>
                </c:pt>
                <c:pt idx="4">
                  <c:v>6</c:v>
                </c:pt>
                <c:pt idx="5">
                  <c:v>4</c:v>
                </c:pt>
                <c:pt idx="6">
                  <c:v>4</c:v>
                </c:pt>
                <c:pt idx="7">
                  <c:v>3</c:v>
                </c:pt>
                <c:pt idx="8">
                  <c:v>10</c:v>
                </c:pt>
                <c:pt idx="9">
                  <c:v>2</c:v>
                </c:pt>
                <c:pt idx="10">
                  <c:v>2</c:v>
                </c:pt>
                <c:pt idx="11">
                  <c:v>11</c:v>
                </c:pt>
                <c:pt idx="12">
                  <c:v>13</c:v>
                </c:pt>
                <c:pt idx="13">
                  <c:v>14</c:v>
                </c:pt>
                <c:pt idx="14">
                  <c:v>9</c:v>
                </c:pt>
                <c:pt idx="15">
                  <c:v>10</c:v>
                </c:pt>
                <c:pt idx="16">
                  <c:v>10</c:v>
                </c:pt>
                <c:pt idx="17">
                  <c:v>7</c:v>
                </c:pt>
                <c:pt idx="18">
                  <c:v>7</c:v>
                </c:pt>
                <c:pt idx="19">
                  <c:v>5</c:v>
                </c:pt>
                <c:pt idx="2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82792"/>
        <c:axId val="108461600"/>
      </c:barChart>
      <c:dateAx>
        <c:axId val="168682792"/>
        <c:scaling>
          <c:orientation val="minMax"/>
        </c:scaling>
        <c:delete val="0"/>
        <c:axPos val="b"/>
        <c:numFmt formatCode="mmm/yy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08461600"/>
        <c:crosses val="autoZero"/>
        <c:auto val="1"/>
        <c:lblOffset val="100"/>
        <c:baseTimeUnit val="months"/>
      </c:dateAx>
      <c:valAx>
        <c:axId val="1084616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686827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9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НДП!$C$6</c:f>
              <c:strCache>
                <c:ptCount val="1"/>
                <c:pt idx="0">
                  <c:v>Компании "с низкой платежной дисциплиной*"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НДП!$D$5:$O$5</c:f>
              <c:numCache>
                <c:formatCode>mmm\-yy</c:formatCode>
                <c:ptCount val="12"/>
                <c:pt idx="0">
                  <c:v>42005</c:v>
                </c:pt>
                <c:pt idx="1">
                  <c:v>42036</c:v>
                </c:pt>
                <c:pt idx="2">
                  <c:v>42064</c:v>
                </c:pt>
                <c:pt idx="3">
                  <c:v>42095</c:v>
                </c:pt>
                <c:pt idx="4">
                  <c:v>42125</c:v>
                </c:pt>
                <c:pt idx="5">
                  <c:v>42156</c:v>
                </c:pt>
                <c:pt idx="6">
                  <c:v>42186</c:v>
                </c:pt>
                <c:pt idx="7">
                  <c:v>42217</c:v>
                </c:pt>
                <c:pt idx="8">
                  <c:v>42248</c:v>
                </c:pt>
                <c:pt idx="9">
                  <c:v>42278</c:v>
                </c:pt>
                <c:pt idx="10">
                  <c:v>42309</c:v>
                </c:pt>
                <c:pt idx="11">
                  <c:v>42339</c:v>
                </c:pt>
              </c:numCache>
            </c:numRef>
          </c:cat>
          <c:val>
            <c:numRef>
              <c:f>НДП!$D$6:$O$6</c:f>
              <c:numCache>
                <c:formatCode>#,##0</c:formatCode>
                <c:ptCount val="12"/>
                <c:pt idx="0">
                  <c:v>164.72332434000018</c:v>
                </c:pt>
                <c:pt idx="1">
                  <c:v>125.36821893000035</c:v>
                </c:pt>
                <c:pt idx="2">
                  <c:v>164.67430918000014</c:v>
                </c:pt>
                <c:pt idx="3">
                  <c:v>260.76948709000004</c:v>
                </c:pt>
                <c:pt idx="4">
                  <c:v>145.18861321</c:v>
                </c:pt>
                <c:pt idx="5">
                  <c:v>44.193389830000001</c:v>
                </c:pt>
                <c:pt idx="6">
                  <c:v>99.124385440000012</c:v>
                </c:pt>
                <c:pt idx="7">
                  <c:v>181.89722305000001</c:v>
                </c:pt>
                <c:pt idx="8">
                  <c:v>79.389709869999976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313488"/>
        <c:axId val="108485848"/>
      </c:barChart>
      <c:dateAx>
        <c:axId val="10931348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8485848"/>
        <c:crosses val="autoZero"/>
        <c:auto val="1"/>
        <c:lblOffset val="100"/>
        <c:baseTimeUnit val="months"/>
      </c:dateAx>
      <c:valAx>
        <c:axId val="10848584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09313488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overlay val="0"/>
      <c:spPr>
        <a:noFill/>
        <a:ln w="25400">
          <a:noFill/>
        </a:ln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1253862130769"/>
          <c:y val="5.0925925925925923E-2"/>
          <c:w val="0.83049545142743586"/>
          <c:h val="0.6249074074074082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invertIfNegative val="0"/>
          <c:dPt>
            <c:idx val="18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C00000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'2015Q1_в2'!$P$5:$AS$5</c:f>
              <c:numCache>
                <c:formatCode>[$-419]mmmm\ yyyy;@</c:formatCode>
                <c:ptCount val="30"/>
                <c:pt idx="0">
                  <c:v>41456</c:v>
                </c:pt>
                <c:pt idx="1">
                  <c:v>41487</c:v>
                </c:pt>
                <c:pt idx="2">
                  <c:v>41518</c:v>
                </c:pt>
                <c:pt idx="3">
                  <c:v>41548</c:v>
                </c:pt>
                <c:pt idx="4">
                  <c:v>41579</c:v>
                </c:pt>
                <c:pt idx="5">
                  <c:v>41609</c:v>
                </c:pt>
                <c:pt idx="6">
                  <c:v>41640</c:v>
                </c:pt>
                <c:pt idx="7">
                  <c:v>41671</c:v>
                </c:pt>
                <c:pt idx="8">
                  <c:v>41699</c:v>
                </c:pt>
                <c:pt idx="9">
                  <c:v>41730</c:v>
                </c:pt>
                <c:pt idx="10">
                  <c:v>41760</c:v>
                </c:pt>
                <c:pt idx="11">
                  <c:v>41791</c:v>
                </c:pt>
                <c:pt idx="12">
                  <c:v>41821</c:v>
                </c:pt>
                <c:pt idx="13">
                  <c:v>41852</c:v>
                </c:pt>
                <c:pt idx="14">
                  <c:v>41883</c:v>
                </c:pt>
                <c:pt idx="15">
                  <c:v>41913</c:v>
                </c:pt>
                <c:pt idx="16">
                  <c:v>41944</c:v>
                </c:pt>
                <c:pt idx="17">
                  <c:v>41974</c:v>
                </c:pt>
                <c:pt idx="18">
                  <c:v>42005</c:v>
                </c:pt>
                <c:pt idx="19">
                  <c:v>42036</c:v>
                </c:pt>
                <c:pt idx="20">
                  <c:v>42064</c:v>
                </c:pt>
                <c:pt idx="21">
                  <c:v>42095</c:v>
                </c:pt>
                <c:pt idx="22">
                  <c:v>42125</c:v>
                </c:pt>
                <c:pt idx="23">
                  <c:v>42156</c:v>
                </c:pt>
                <c:pt idx="24">
                  <c:v>42186</c:v>
                </c:pt>
                <c:pt idx="25">
                  <c:v>42217</c:v>
                </c:pt>
                <c:pt idx="26">
                  <c:v>42248</c:v>
                </c:pt>
                <c:pt idx="27">
                  <c:v>42278</c:v>
                </c:pt>
                <c:pt idx="28">
                  <c:v>42309</c:v>
                </c:pt>
                <c:pt idx="29">
                  <c:v>42339</c:v>
                </c:pt>
              </c:numCache>
            </c:numRef>
          </c:cat>
          <c:val>
            <c:numRef>
              <c:f>'2015Q1_в2'!$P$10:$AS$10</c:f>
              <c:numCache>
                <c:formatCode>0.000</c:formatCode>
                <c:ptCount val="30"/>
                <c:pt idx="0">
                  <c:v>8.3400000000000002E-2</c:v>
                </c:pt>
                <c:pt idx="1">
                  <c:v>7.2099999999999997E-2</c:v>
                </c:pt>
                <c:pt idx="2">
                  <c:v>7.3799999999999991E-2</c:v>
                </c:pt>
                <c:pt idx="3">
                  <c:v>0.12919999999999998</c:v>
                </c:pt>
                <c:pt idx="4">
                  <c:v>9.7000000000000003E-2</c:v>
                </c:pt>
                <c:pt idx="5">
                  <c:v>9.8900000000000002E-2</c:v>
                </c:pt>
                <c:pt idx="6">
                  <c:v>0.13447136975999999</c:v>
                </c:pt>
                <c:pt idx="7">
                  <c:v>6.9417862580000003E-2</c:v>
                </c:pt>
                <c:pt idx="8">
                  <c:v>7.442319503E-2</c:v>
                </c:pt>
                <c:pt idx="9">
                  <c:v>0.13443470371999999</c:v>
                </c:pt>
                <c:pt idx="10">
                  <c:v>9.369739354999998E-2</c:v>
                </c:pt>
                <c:pt idx="11">
                  <c:v>5.0976973130000006E-2</c:v>
                </c:pt>
                <c:pt idx="12">
                  <c:v>7.5925516639999996E-2</c:v>
                </c:pt>
                <c:pt idx="13">
                  <c:v>5.3925168429999996E-2</c:v>
                </c:pt>
                <c:pt idx="14">
                  <c:v>7.833963612E-2</c:v>
                </c:pt>
                <c:pt idx="15">
                  <c:v>0.10781760818000001</c:v>
                </c:pt>
                <c:pt idx="16">
                  <c:v>8.967410051999998E-2</c:v>
                </c:pt>
                <c:pt idx="17">
                  <c:v>0.10012936755</c:v>
                </c:pt>
                <c:pt idx="18">
                  <c:v>7.9967040680000018E-2</c:v>
                </c:pt>
                <c:pt idx="19">
                  <c:v>5.2215453420000002E-2</c:v>
                </c:pt>
                <c:pt idx="20">
                  <c:v>4.8283011149999999E-2</c:v>
                </c:pt>
                <c:pt idx="21">
                  <c:v>5.0271987840000004E-2</c:v>
                </c:pt>
                <c:pt idx="22">
                  <c:v>6.889273538E-2</c:v>
                </c:pt>
                <c:pt idx="23">
                  <c:v>5.1588639089999999E-2</c:v>
                </c:pt>
                <c:pt idx="24">
                  <c:v>5.2469248719999993E-2</c:v>
                </c:pt>
                <c:pt idx="25">
                  <c:v>4.362404022E-2</c:v>
                </c:pt>
                <c:pt idx="26">
                  <c:v>7.4673899590000009E-2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663888"/>
        <c:axId val="172664280"/>
      </c:barChart>
      <c:dateAx>
        <c:axId val="172663888"/>
        <c:scaling>
          <c:orientation val="minMax"/>
        </c:scaling>
        <c:delete val="0"/>
        <c:axPos val="b"/>
        <c:numFmt formatCode="[$-419]mmmm\ yyyy;@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172664280"/>
        <c:crosses val="autoZero"/>
        <c:auto val="1"/>
        <c:lblOffset val="100"/>
        <c:baseTimeUnit val="months"/>
      </c:dateAx>
      <c:valAx>
        <c:axId val="172664280"/>
        <c:scaling>
          <c:orientation val="minMax"/>
        </c:scaling>
        <c:delete val="0"/>
        <c:axPos val="l"/>
        <c:numFmt formatCode="0.000" sourceLinked="1"/>
        <c:majorTickMark val="out"/>
        <c:minorTickMark val="none"/>
        <c:tickLblPos val="nextTo"/>
        <c:crossAx val="17266388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77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7890" y="0"/>
            <a:ext cx="2945024" cy="495776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D47640-723B-43D7-9C44-B3834D3DC3F1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641"/>
            <a:ext cx="2945024" cy="495776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7890" y="9408641"/>
            <a:ext cx="2945024" cy="495776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897A8F8-54CD-4796-965A-EAF761738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65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5776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0"/>
            <a:ext cx="2945024" cy="495776"/>
          </a:xfrm>
          <a:prstGeom prst="rect">
            <a:avLst/>
          </a:prstGeom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09050C4-0CCB-47D7-9DC6-664F96D058CD}" type="datetime1">
              <a:rPr lang="en-US"/>
              <a:pPr>
                <a:defRPr/>
              </a:pPr>
              <a:t>10/22/2015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05905"/>
            <a:ext cx="5436235" cy="4457225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641"/>
            <a:ext cx="2945024" cy="495776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08641"/>
            <a:ext cx="2945024" cy="495776"/>
          </a:xfrm>
          <a:prstGeom prst="rect">
            <a:avLst/>
          </a:prstGeom>
        </p:spPr>
        <p:txBody>
          <a:bodyPr vert="horz" wrap="square" lIns="91430" tIns="45716" rIns="91430" bIns="4571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A20AB3-BCFE-4831-A99E-AC590DD72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0AB3-BCFE-4831-A99E-AC590DD721F1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8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0AB3-BCFE-4831-A99E-AC590DD721F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47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0AB3-BCFE-4831-A99E-AC590DD721F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11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0AB3-BCFE-4831-A99E-AC590DD721F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4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A20AB3-BCFE-4831-A99E-AC590DD721F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0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28569-B535-46D1-AA72-6CA3D4B01E99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8DAEB-E51D-4DB8-9B0A-3A8772F34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958B5-66E1-426B-82D8-DD64DAF82DA6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248C7-4CBD-4803-B13C-8061BEF417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F5193-7FD7-4BE3-9BD3-414826640E4A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D7DA9-2DD0-435A-B89F-7A9F091B0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C3830-2F9F-486B-A05A-BA46BE7F789F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3BF29-3BC8-4BD0-B3E5-FA5833AF1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1362A-4003-479C-A16B-95D1A9ABD6C8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8D819-7E77-40DE-A7CE-C5C842F747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224DA-9EC7-44D4-ABE4-0CC631396F19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2F5BF-2898-4295-9E3A-0EBBAEBF06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CFB77-6568-4783-821F-0400A857E880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14DE-7E17-4169-83E3-81E814086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0FD2-6296-4C68-A443-45DFB74F466A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05251-7496-42B3-981B-22881CAD0D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BFFE0-25D1-4F38-A47A-AE9B1E747181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929B-0E0F-4A96-9B4D-60C364B14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03C37-79CA-40CA-8FA6-678AE7179105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56E48-8A34-44EC-B5B6-D30AFAECA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6DCD2-B990-4DC3-AC6E-65538500EE91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A190F-D575-4931-B19A-C0BB0C2DB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13303DD-E4B9-43FA-915F-045B98DF8FE8}" type="datetime1">
              <a:rPr lang="en-US" smtClean="0"/>
              <a:pPr>
                <a:defRPr/>
              </a:pPr>
              <a:t>10/22/2015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BAE329-33F0-40DA-8255-83C7450F84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971600" y="3618890"/>
            <a:ext cx="417646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функционирования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Системы финансовых гарантий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итоги 9 мес. 2015 г.)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b="1" dirty="0" smtClean="0">
              <a:solidFill>
                <a:schemeClr val="bg1">
                  <a:lumMod val="50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ПРЕЗЕНТАЦИЯ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707904" y="6237312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Октябрь 2015 г.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1484784"/>
            <a:ext cx="8027574" cy="268578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spcCol="180000" rtlCol="0" anchor="t" anchorCtr="0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результатов функционирования Системы финансовых гарантий по итогам 9 мес. 2015 г. позволил выявить следующие тенденции и основные проблемы: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Общий объем неисполненных финансовых обязательств по договорам РСВ и БР в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контрольные даты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платежа по итогам 9 мес. 2015 г. составил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16,7 млрд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руб. (с учетом выплат по банковским гарантиям).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Одной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основных причин неисполнения обязательств стало изменение Положения о порядке предоставления финансовых гарантий на оптовом рынке, допускающем возможность нарушения сроков исполнения обязательств участниками ОРЭМ (начиная с 21.12.2014 г.), в результате которых неисполнение финансовых обязательств в день контрольной даты компаниями, ранее не обязанными предоставлять финансовые гарантии, составило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8,4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млрд. руб., или 51% всех неисполненных финансовых обязательств  в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дни контрольных дат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(за 9 мес. 2015 г.). Также стоит отметить, что к концу 3 кв. 2015 г.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исполнение обязательств значительно  стабилизировалось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Системы финансовых гарантий аккредитовано 15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банков,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которых 7 приняли непосредственное участие в ее функционировании (по итогам 9 мес. 2015 г.), выпустив 120 банковских гарантий на имя участников ОРЭМ на общую сумму 1,320 млрд. руб. </a:t>
            </a:r>
            <a:endParaRPr lang="en-US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банковских гарантий за 9 мес. 2015 г. составило более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0,522</a:t>
            </a:r>
            <a:r>
              <a:rPr lang="en-US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млрд</a:t>
            </a:r>
            <a:r>
              <a:rPr lang="ru-RU" sz="1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руб., или 40% общего объема выпущенных банковских гарантий.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3BF29-3BC8-4BD0-B3E5-FA5833AF155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544" y="694437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 мониторинга Системы финансовых гарантий на ОРЭМ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56895" y="4581128"/>
            <a:ext cx="770485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Рис. 1 </a:t>
            </a:r>
            <a:r>
              <a:rPr lang="en-US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«Задолженность, сформированная в контрольные даты платежей (КД+1), 9 мес. 2015 г., млн. руб.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(с учетом выплат по банковским гарантиям)»</a:t>
            </a: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5289331"/>
              </p:ext>
            </p:extLst>
          </p:nvPr>
        </p:nvGraphicFramePr>
        <p:xfrm>
          <a:off x="539552" y="4797152"/>
          <a:ext cx="7920880" cy="1552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Rectangle 4"/>
          <p:cNvSpPr txBox="1">
            <a:spLocks noChangeArrowheads="1"/>
          </p:cNvSpPr>
          <p:nvPr/>
        </p:nvSpPr>
        <p:spPr bwMode="auto">
          <a:xfrm flipH="1">
            <a:off x="6683895" y="4745463"/>
            <a:ext cx="18722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16,7 млрд. руб.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(сумма финансовых обязательств, не исполненных в день контрольной даты платежа, с учетом выплат по банковским гарантиям,  </a:t>
            </a: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мес. 2015 г.)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9003952"/>
              </p:ext>
            </p:extLst>
          </p:nvPr>
        </p:nvGraphicFramePr>
        <p:xfrm>
          <a:off x="179511" y="1484280"/>
          <a:ext cx="47509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5" name="Диаграмма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3254373"/>
              </p:ext>
            </p:extLst>
          </p:nvPr>
        </p:nvGraphicFramePr>
        <p:xfrm>
          <a:off x="2578646" y="1535959"/>
          <a:ext cx="386787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3BF29-3BC8-4BD0-B3E5-FA5833AF155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7544" y="694437"/>
            <a:ext cx="50405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 мониторинга Системы финансовых гарантий на ОРЭМ (2)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99680" y="4274512"/>
            <a:ext cx="1744728" cy="20348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79600" y="4274513"/>
            <a:ext cx="746848" cy="20348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59520" y="4274513"/>
            <a:ext cx="729604" cy="20348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4293096"/>
            <a:ext cx="77555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отмена мониторинга на период </a:t>
            </a:r>
            <a:r>
              <a:rPr lang="ru-RU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21.12.2015-28.02.2015 </a:t>
            </a:r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flipH="1">
            <a:off x="5762647" y="4302388"/>
            <a:ext cx="7399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допускается нарушение сроков исполнения </a:t>
            </a:r>
            <a:r>
              <a:rPr lang="ru-RU" sz="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30% </a:t>
            </a:r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обязательств в период 14.03.2015-28.05.2015 </a:t>
            </a:r>
            <a:r>
              <a:rPr lang="ru-RU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H="1">
            <a:off x="6588224" y="4293096"/>
            <a:ext cx="624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допускается нарушение сроков исполнения </a:t>
            </a:r>
            <a:r>
              <a:rPr lang="ru-RU" sz="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обязательств в период </a:t>
            </a:r>
            <a:r>
              <a:rPr lang="ru-RU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14.06.2015-28.</a:t>
            </a:r>
            <a:r>
              <a:rPr lang="en-US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.2015г.</a:t>
            </a:r>
            <a:endParaRPr lang="ru-RU" sz="600" dirty="0">
              <a:solidFill>
                <a:srgbClr val="C00000"/>
              </a:solidFill>
            </a:endParaRPr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/>
          </p:nvPr>
        </p:nvGraphicFramePr>
        <p:xfrm>
          <a:off x="611560" y="4274512"/>
          <a:ext cx="7776864" cy="2034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4"/>
          <p:cNvSpPr txBox="1">
            <a:spLocks noChangeArrowheads="1"/>
          </p:cNvSpPr>
          <p:nvPr/>
        </p:nvSpPr>
        <p:spPr bwMode="auto">
          <a:xfrm flipH="1">
            <a:off x="974929" y="2406719"/>
            <a:ext cx="15448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17,2 млрд. руб.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(сумма финансовых обязательств, не исполненных в день контрольной даты платежа, без учета выплат по банковским гарантиям,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мес. 2015 г.)</a:t>
            </a:r>
          </a:p>
        </p:txBody>
      </p:sp>
      <p:graphicFrame>
        <p:nvGraphicFramePr>
          <p:cNvPr id="20" name="Диаграмма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9253399"/>
              </p:ext>
            </p:extLst>
          </p:nvPr>
        </p:nvGraphicFramePr>
        <p:xfrm>
          <a:off x="4644008" y="1475240"/>
          <a:ext cx="43774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Rectangle 4"/>
          <p:cNvSpPr txBox="1">
            <a:spLocks noChangeArrowheads="1"/>
          </p:cNvSpPr>
          <p:nvPr/>
        </p:nvSpPr>
        <p:spPr bwMode="auto">
          <a:xfrm flipH="1">
            <a:off x="6469029" y="2348880"/>
            <a:ext cx="15448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16,7 млрд. руб.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(сумма финансовых обязательств, не исполненных в день контрольной даты платежа, с учетом выплат по банковским гарантиям,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мес. 2015 г.)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11560" y="4031837"/>
            <a:ext cx="38164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Рис.2  «Покупатели, обязанные предоставить ФГ»</a:t>
            </a:r>
          </a:p>
        </p:txBody>
      </p:sp>
      <p:sp>
        <p:nvSpPr>
          <p:cNvPr id="24" name="Rectangle 4"/>
          <p:cNvSpPr txBox="1">
            <a:spLocks noChangeArrowheads="1"/>
          </p:cNvSpPr>
          <p:nvPr/>
        </p:nvSpPr>
        <p:spPr bwMode="auto">
          <a:xfrm flipH="1">
            <a:off x="3747237" y="2406719"/>
            <a:ext cx="154484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16,7 млрд. руб.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(сумма финансовых обязательств, не исполненных в день контрольной даты платежа, с учетом выплат по банковским гарантиям,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мес. 2015 г.)</a:t>
            </a:r>
          </a:p>
        </p:txBody>
      </p:sp>
    </p:spTree>
    <p:extLst>
      <p:ext uri="{BB962C8B-B14F-4D97-AF65-F5344CB8AC3E}">
        <p14:creationId xmlns:p14="http://schemas.microsoft.com/office/powerpoint/2010/main" val="3962446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3BF29-3BC8-4BD0-B3E5-FA5833AF1559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544" y="404664"/>
            <a:ext cx="4536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Неисполнение финансовых обязательств компаниями, не обязанными предоставлять финансовые гарантии (1)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1844824"/>
            <a:ext cx="5688632" cy="3960440"/>
          </a:xfrm>
          <a:prstGeom prst="rect">
            <a:avLst/>
          </a:prstGeom>
        </p:spPr>
        <p:txBody>
          <a:bodyPr wrap="square" numCol="1" spcCol="180000">
            <a:noAutofit/>
          </a:bodyPr>
          <a:lstStyle/>
          <a:p>
            <a:pPr indent="457200" algn="just">
              <a:lnSpc>
                <a:spcPct val="150000"/>
              </a:lnSpc>
            </a:pP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В результате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внесения изменений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Положение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порядке предоставления финансовых гарантий на оптовом </a:t>
            </a:r>
            <a:r>
              <a:rPr lang="ru-RU" sz="1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рынке (Приложение 26 к Договору о присоединении к торговой системе оптового рынка),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допускающих возможность нарушения сроков исполнения обязательств,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за 9 месяцев 2015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38 компаний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, не обязанных предоставлять финансовые гарантии,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нарушили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платежную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дисциплину. Общее количество допущенных ими нарушений составило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81 раз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, а общая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сумма неисполненных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финансовых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обязательств в день контрольной даты за 9 мес. 2015 г. превысила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8,4 млрд. руб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.: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Январь-февраль 2015 г.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(отмена мониторинга своевременного исполнения/неисполнения обязательств на оптовом рынке на период 21.12.2014-28.02.2015 г.) –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5 млрд. руб.*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Март-май 2015 г.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(допускается нарушение сроков исполнения до 30% обязательств в период 14.03.2015-28.05.2015 г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2,5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млрд. руб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28650" lvl="1" indent="-17145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Июнь-сентябрь 2015 г.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(допускается нарушение сроков исполнения до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обязательств в период 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14.06.2015-28.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.2015 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г.)  -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0,9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млрд. руб.</a:t>
            </a:r>
          </a:p>
          <a:p>
            <a:pPr indent="457200" algn="just">
              <a:lnSpc>
                <a:spcPct val="150000"/>
              </a:lnSpc>
            </a:pP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Стоит отметить, что к концу 3 квартала 2015 г. количество таких компаний снизилось в 2 раза по сравнению с началом года, также как и объем неисполненных ими финансовых обязательств в день контрольной даты платежа. 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91680" y="6444476"/>
            <a:ext cx="66247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* Неисполнение обязательств в контрольные даты 21.12.2014 г.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28.12.2015 г. составило более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1,368  млрд. руб.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со стороны 9-ти компаний</a:t>
            </a:r>
            <a:endParaRPr lang="ru-RU" sz="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9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012160" y="1700808"/>
            <a:ext cx="2232248" cy="4536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48063" y="1700809"/>
            <a:ext cx="909623" cy="453650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1700809"/>
            <a:ext cx="936104" cy="45365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3BF29-3BC8-4BD0-B3E5-FA5833AF1559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544" y="404664"/>
            <a:ext cx="45365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Неисполнение финансовых обязательств компаниями, не обязанными предоставлять финансовые гарантии (2) 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485364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Рис. 3 «Неисполненные  в контрольную дату платежей финансовые обязательства (КД+1), участников ОРЭМ,  не обязанных предоставлять ФГ, млн.руб.  (01.2014-09.2015 гг.)»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335176"/>
            <a:ext cx="9144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Рис. 4 «Количество участников, не обязанных предоставлять финансовые гарантии, но не исполнившие финансовые обязательства в полном объеме в день контрольной даты платежа»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6011" y="1691516"/>
            <a:ext cx="10540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отмена мониторинга на период </a:t>
            </a:r>
            <a:r>
              <a:rPr lang="ru-RU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21.12.2015-28.02.2015 </a:t>
            </a:r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5121584" y="1702549"/>
            <a:ext cx="9625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допускается нарушение сроков исполнения </a:t>
            </a:r>
            <a:r>
              <a:rPr lang="ru-RU" sz="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30% </a:t>
            </a:r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обязательств в период 14.03.2015-28.05.2015 </a:t>
            </a:r>
            <a:r>
              <a:rPr lang="ru-RU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600" dirty="0">
              <a:solidFill>
                <a:srgbClr val="C00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 flipH="1">
            <a:off x="6012160" y="1688460"/>
            <a:ext cx="1008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допускается нарушение сроков исполнения </a:t>
            </a:r>
            <a:r>
              <a:rPr lang="ru-RU" sz="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20% </a:t>
            </a:r>
            <a:r>
              <a:rPr lang="ru-RU" sz="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обязательств в период </a:t>
            </a:r>
            <a:r>
              <a:rPr lang="ru-RU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14.06.2015-28.</a:t>
            </a:r>
            <a:r>
              <a:rPr lang="en-US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.2015г.</a:t>
            </a:r>
            <a:endParaRPr lang="ru-RU" sz="600" dirty="0">
              <a:solidFill>
                <a:srgbClr val="C00000"/>
              </a:solidFill>
            </a:endParaRPr>
          </a:p>
        </p:txBody>
      </p:sp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4655357"/>
              </p:ext>
            </p:extLst>
          </p:nvPr>
        </p:nvGraphicFramePr>
        <p:xfrm>
          <a:off x="323528" y="1916832"/>
          <a:ext cx="8064897" cy="2418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8760534"/>
              </p:ext>
            </p:extLst>
          </p:nvPr>
        </p:nvGraphicFramePr>
        <p:xfrm>
          <a:off x="467544" y="4550620"/>
          <a:ext cx="7920880" cy="1686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71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5353234"/>
              </p:ext>
            </p:extLst>
          </p:nvPr>
        </p:nvGraphicFramePr>
        <p:xfrm>
          <a:off x="467544" y="2337978"/>
          <a:ext cx="7992888" cy="2531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3BF29-3BC8-4BD0-B3E5-FA5833AF1559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32" name="Rectangle 4"/>
          <p:cNvSpPr txBox="1">
            <a:spLocks noChangeArrowheads="1"/>
          </p:cNvSpPr>
          <p:nvPr/>
        </p:nvSpPr>
        <p:spPr bwMode="auto">
          <a:xfrm>
            <a:off x="467544" y="489446"/>
            <a:ext cx="51125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Неисполнение финансовых обязательств компаниями с низкой платежной дисциплиной</a:t>
            </a:r>
            <a:endParaRPr kumimoji="0" lang="ru-RU" sz="140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 flipH="1">
            <a:off x="6084168" y="2262485"/>
            <a:ext cx="192919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1,374 млрд. руб.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(сумма финансовых обязательств, не исполненных в день контрольной даты платежа по итогам 9 мес. 2015 г.)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1916832"/>
            <a:ext cx="76328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Рис. 5 «Задолженность, сформированная в контрольные даты платежей (КД+1) компаниями «с низкой платежной дисциплиной», 9 </a:t>
            </a:r>
            <a:r>
              <a:rPr lang="ru-RU" sz="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мес. 2015 г, </a:t>
            </a:r>
            <a:r>
              <a:rPr lang="ru-RU" sz="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млн. руб.»</a:t>
            </a:r>
            <a:endParaRPr lang="ru-RU" sz="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4830649"/>
              </p:ext>
            </p:extLst>
          </p:nvPr>
        </p:nvGraphicFramePr>
        <p:xfrm>
          <a:off x="4459796" y="3039780"/>
          <a:ext cx="407264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788064"/>
              </p:ext>
            </p:extLst>
          </p:nvPr>
        </p:nvGraphicFramePr>
        <p:xfrm>
          <a:off x="467544" y="2996952"/>
          <a:ext cx="4104456" cy="22328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83BF29-3BC8-4BD0-B3E5-FA5833AF155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467544" y="971436"/>
            <a:ext cx="41044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hangingPunct="0">
              <a:defRPr/>
            </a:pPr>
            <a:r>
              <a:rPr lang="ru-RU" b="1" noProof="0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Результаты участия банков в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СФГ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556792"/>
            <a:ext cx="7920880" cy="101566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numCol="2" spcCol="540000" rtlCol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Системы финансовых гарантий аккредитовано 15 банков, из которых 7 приняли непосредственное участие в ее функционировании (по итогам 9 мес. 2015 г.), выпустив 120 банковских гарантий на имя участников ОРЭМ на общую сумму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1,320 млрд. руб.  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Использование банковских гарантий за 9 мес. 2015 г. составило более 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0,522</a:t>
            </a:r>
            <a:r>
              <a:rPr lang="ru-RU" sz="1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_</a:t>
            </a: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млрд. руб.</a:t>
            </a:r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или 40% общего объема выпущенных банковских гарантий.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644008" y="2636912"/>
            <a:ext cx="3888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Рис.7  «Использовано финансовых гарантий, млрд. руб.»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2636912"/>
            <a:ext cx="38884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>
                <a:latin typeface="Times New Roman" pitchFamily="18" charset="0"/>
                <a:ea typeface="+mn-ea"/>
                <a:cs typeface="Times New Roman" pitchFamily="18" charset="0"/>
              </a:rPr>
              <a:t>Рис .6 «Выпущено финансовых гарантий, млрд. руб.»</a:t>
            </a:r>
          </a:p>
        </p:txBody>
      </p:sp>
      <p:sp>
        <p:nvSpPr>
          <p:cNvPr id="26" name="Rectangle 4"/>
          <p:cNvSpPr txBox="1">
            <a:spLocks noChangeArrowheads="1"/>
          </p:cNvSpPr>
          <p:nvPr/>
        </p:nvSpPr>
        <p:spPr bwMode="auto">
          <a:xfrm flipH="1">
            <a:off x="2754255" y="2996952"/>
            <a:ext cx="1560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1,320 млрд. руб.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15 компаний</a:t>
            </a:r>
            <a:endParaRPr kumimoji="0" lang="ru-RU" sz="8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 flipH="1">
            <a:off x="6828386" y="2998113"/>
            <a:ext cx="156003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0,522 млрд. руб.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11 компаний</a:t>
            </a:r>
            <a:endParaRPr kumimoji="0" lang="ru-RU" sz="80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900112" y="2276475"/>
            <a:ext cx="5760119" cy="576263"/>
          </a:xfrm>
          <a:prstGeom prst="rect">
            <a:avLst/>
          </a:prstGeom>
        </p:spPr>
        <p:txBody>
          <a:bodyPr/>
          <a:lstStyle/>
          <a:p>
            <a:pPr marL="0" lvl="2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Arial" pitchFamily="34" charset="0"/>
              <a:buNone/>
              <a:defRPr/>
            </a:pPr>
            <a:r>
              <a:rPr lang="ru-R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42529</TotalTime>
  <Words>986</Words>
  <Application>Microsoft Office PowerPoint</Application>
  <PresentationFormat>Экран (4:3)</PresentationFormat>
  <Paragraphs>71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ＭＳ Ｐゴシック</vt:lpstr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@home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этот блок вписывается название презентации. Желательно, не более 3 строк.</dc:title>
  <dc:creator>Haritonov</dc:creator>
  <cp:lastModifiedBy>Воронцова Дарья Владимировна</cp:lastModifiedBy>
  <cp:revision>2149</cp:revision>
  <cp:lastPrinted>2015-10-15T06:53:09Z</cp:lastPrinted>
  <dcterms:created xsi:type="dcterms:W3CDTF">2012-04-22T12:21:34Z</dcterms:created>
  <dcterms:modified xsi:type="dcterms:W3CDTF">2015-10-22T08:14:54Z</dcterms:modified>
</cp:coreProperties>
</file>