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2865" autoAdjust="0"/>
  </p:normalViewPr>
  <p:slideViewPr>
    <p:cSldViewPr>
      <p:cViewPr varScale="1">
        <p:scale>
          <a:sx n="108" d="100"/>
          <a:sy n="108" d="100"/>
        </p:scale>
        <p:origin x="16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50358041025746E-2"/>
          <c:y val="0.41768205209383052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выездных и камеральных проверок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387951212491542"/>
                  <c:y val="-0.1624335894822984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009379008393008"/>
                  <c:y val="2.705775435987963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0681540434901102E-2"/>
                  <c:y val="6.736270212895265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2259029299774773E-2"/>
                  <c:y val="5.41957878877391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30567226029672195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6199120251674091"/>
                  <c:y val="-0.1415042629158461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813066038446662"/>
                  <c:y val="1.794193785901685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5.642125439001443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6.0074572070428323E-2"/>
                  <c:y val="4.738732052802882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4868659726738415E-2"/>
                  <c:y val="4.52675498314116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3457</c:v>
                </c:pt>
                <c:pt idx="1">
                  <c:v>1051</c:v>
                </c:pt>
                <c:pt idx="2">
                  <c:v>2558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1017274830485309"/>
          <c:y val="0.14229002899904541"/>
          <c:w val="0.80216979373160846"/>
          <c:h val="0.30495732900426031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4283" cy="495300"/>
          </a:xfrm>
          <a:prstGeom prst="rect">
            <a:avLst/>
          </a:prstGeom>
        </p:spPr>
        <p:txBody>
          <a:bodyPr vert="horz" lIns="91276" tIns="45637" rIns="91276" bIns="45637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7" y="1"/>
            <a:ext cx="2944283" cy="495300"/>
          </a:xfrm>
          <a:prstGeom prst="rect">
            <a:avLst/>
          </a:prstGeom>
        </p:spPr>
        <p:txBody>
          <a:bodyPr vert="horz" wrap="square" lIns="91276" tIns="45637" rIns="91276" bIns="456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08982"/>
            <a:ext cx="2944283" cy="495300"/>
          </a:xfrm>
          <a:prstGeom prst="rect">
            <a:avLst/>
          </a:prstGeom>
        </p:spPr>
        <p:txBody>
          <a:bodyPr vert="horz" lIns="91276" tIns="45637" rIns="91276" bIns="45637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7" y="9408982"/>
            <a:ext cx="2944283" cy="495300"/>
          </a:xfrm>
          <a:prstGeom prst="rect">
            <a:avLst/>
          </a:prstGeom>
        </p:spPr>
        <p:txBody>
          <a:bodyPr vert="horz" wrap="square" lIns="91276" tIns="45637" rIns="91276" bIns="456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4283" cy="495300"/>
          </a:xfrm>
          <a:prstGeom prst="rect">
            <a:avLst/>
          </a:prstGeom>
        </p:spPr>
        <p:txBody>
          <a:bodyPr vert="horz" lIns="91276" tIns="45637" rIns="91276" bIns="45637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7" y="1"/>
            <a:ext cx="2944283" cy="495300"/>
          </a:xfrm>
          <a:prstGeom prst="rect">
            <a:avLst/>
          </a:prstGeom>
        </p:spPr>
        <p:txBody>
          <a:bodyPr vert="horz" wrap="square" lIns="91276" tIns="45637" rIns="91276" bIns="456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2/13/2018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6" tIns="45637" rIns="91276" bIns="4563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276" tIns="45637" rIns="91276" bIns="45637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08982"/>
            <a:ext cx="2944283" cy="495300"/>
          </a:xfrm>
          <a:prstGeom prst="rect">
            <a:avLst/>
          </a:prstGeom>
        </p:spPr>
        <p:txBody>
          <a:bodyPr vert="horz" lIns="91276" tIns="45637" rIns="91276" bIns="45637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7" y="9408982"/>
            <a:ext cx="2944283" cy="495300"/>
          </a:xfrm>
          <a:prstGeom prst="rect">
            <a:avLst/>
          </a:prstGeom>
        </p:spPr>
        <p:txBody>
          <a:bodyPr vert="horz" wrap="square" lIns="91276" tIns="45637" rIns="91276" bIns="456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2/13/2018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2/13/2018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2/13/2018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2/13/2018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2/13/2018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2/13/2018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2/13/2018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2/13/2018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2/13/2018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2/13/2018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2/13/2018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2/13/2018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IV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2017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IV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2017 год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5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информации), касающихся деятельности Участников ОРЭМ.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соответствии с НК РФ, в пятидневный срок со дня получения каждого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сформировало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ответы на все требования</a:t>
            </a:r>
            <a:r>
              <a:rPr lang="en-US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Все полученные требования были исполнены.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данным требованиям подготовлены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7066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копий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документов и требуемые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61697434"/>
              </p:ext>
            </p:extLst>
          </p:nvPr>
        </p:nvGraphicFramePr>
        <p:xfrm>
          <a:off x="827584" y="274276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73025749"/>
              </p:ext>
            </p:extLst>
          </p:nvPr>
        </p:nvGraphicFramePr>
        <p:xfrm>
          <a:off x="4499992" y="2742764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операций. В разработанном налоговыми органами ПО АСК НДС-2 проводится автоматическая сверка данных деклараций по НДС Участников ОРЭМ Комитентов, Покупателей и Комиссионера - АО «ЦФР», по итогам которой происходит формирование </a:t>
            </a:r>
            <a:r>
              <a:rPr lang="ru-RU" sz="1200" dirty="0" err="1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автотребований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 представлении пояснений по выявленным расхождениям по всем разделам декларации по НДС, в том числе по разделам 10 и 11 – журнал учета полученных и выставленных счетов-фактур. Налоговые органы в настоящее время имеют возможность отследить факт уплаты НДС в бюджет Комитентом и факт получения вычета по НДС Покупателем в рамках одной конкретной сделки с помощью регистрации Комиссионером счетов-фактур в журнале учета полученных и выставленных счетов-фактур.</a:t>
            </a:r>
            <a:r>
              <a:rPr lang="ru-RU" sz="12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Более половины документов, предоставленных АО «ЦФР» налоговым органам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как за </a:t>
            </a:r>
            <a:r>
              <a:rPr lang="en-US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3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, так и за </a:t>
            </a:r>
            <a:r>
              <a:rPr lang="en-US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2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2017 года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, были </a:t>
            </a:r>
            <a:r>
              <a:rPr lang="ru-RU" sz="12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направлены с целью снятия замечаний по выявленным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расхождениям и содержали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запросы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документов и сведений,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подтверждающих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реальность деятельности посредника АО «ЦФР» и поставщиков электроэнергии (комитентов) по договорам комиссионной схемы на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ОРЭМ,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для подтверждения дальнейшей цепочки движения товара; </a:t>
            </a:r>
          </a:p>
          <a:p>
            <a:pPr algn="just"/>
            <a:endParaRPr lang="ru-RU" sz="12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2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ОРЭМ.</a:t>
            </a:r>
            <a:endParaRPr lang="ru-RU" sz="12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615506"/>
              </p:ext>
            </p:extLst>
          </p:nvPr>
        </p:nvGraphicFramePr>
        <p:xfrm>
          <a:off x="467546" y="1488240"/>
          <a:ext cx="7992242" cy="3735767"/>
        </p:xfrm>
        <a:graphic>
          <a:graphicData uri="http://schemas.openxmlformats.org/drawingml/2006/table">
            <a:tbl>
              <a:tblPr/>
              <a:tblGrid>
                <a:gridCol w="420336"/>
                <a:gridCol w="2674479"/>
                <a:gridCol w="3420934"/>
                <a:gridCol w="1476493"/>
              </a:tblGrid>
              <a:tr h="96208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7461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доверенностей,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ФИО, должностей, номеров телефонов лиц, составивших и подписавших документы от лица АО «ЦФР»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России по крупнейшим налогоплательщикам по Воронежской области,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МРИ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России по крупнейшим налогоплательщикам по Челябинской области.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2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корректировочных счетов-фактур и документов, обосновывающих их выставление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России по г. Петрозаводску,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по №16 по Свердловской области</a:t>
                      </a: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67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Проверка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обоснованности услуг управляющей организации. Запрос информации, с каким подразделением Участника ОРЭМ либо Управляющей организацией и каким образом ЦФР осуществляет взаимодействие.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России по г. Петрозаводску,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России по крупнейшим налогоплательщикам Воронежской области.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67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4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 прочих документов (помимо первичных), составляемых в соответствии со стандартными формами договоров на ОРЭМ: отчеты об объеме и стоимости, информация о начислениях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и оплате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электроэнергии на оптовом и розничном рынке и т.п.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по №16 по Свердловской области, Межрегиональная ИФНС России по крупнейшим налогоплательщикам №4 (2 требования), Межрайонная ИФНС России по крупнейшим налогоплательщикам по Воронежской области.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4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542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buSzPct val="400000"/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ctr" eaLnBrk="0" hangingPunct="0">
              <a:spcBef>
                <a:spcPct val="20000"/>
              </a:spcBef>
              <a:buSzPct val="100000"/>
            </a:pP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Уважаемые Участники ОРЭМ!</a:t>
            </a:r>
          </a:p>
          <a:p>
            <a:pPr algn="ctr" eaLnBrk="0" hangingPunct="0">
              <a:spcBef>
                <a:spcPct val="20000"/>
              </a:spcBef>
              <a:buSzPct val="100000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</a:pP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В связи с усилением контроля со стороны налоговых органов за достоверностью и сроками передачи необходимых сведений в декларациях по НДС, а также минимизации налоговых рисков по принятию к вычету НДС Покупателями электроэнергии по договорам комиссионной схемы на ОРЭМ,</a:t>
            </a: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>
              <a:solidFill>
                <a:srgbClr val="595959"/>
              </a:solidFill>
              <a:cs typeface="Arial" pitchFamily="34" charset="0"/>
            </a:endParaRPr>
          </a:p>
          <a:p>
            <a:pPr algn="ctr" eaLnBrk="0" hangingPunct="0">
              <a:spcBef>
                <a:spcPct val="20000"/>
              </a:spcBef>
              <a:buSzPct val="100000"/>
            </a:pPr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напоминаем о необходимости направления </a:t>
            </a:r>
            <a:r>
              <a:rPr lang="ru-RU" b="1" dirty="0">
                <a:solidFill>
                  <a:srgbClr val="FF0000"/>
                </a:solidFill>
                <a:cs typeface="Arial" pitchFamily="34" charset="0"/>
              </a:rPr>
              <a:t>Комитентами по договорам комиссионной схемы на ОРЭМ </a:t>
            </a:r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в адрес АО «ЦФР» счетов-фактур в кратчайшие сроки после их выставления.</a:t>
            </a:r>
            <a:endParaRPr lang="ru-RU" b="1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 algn="just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ru-RU" sz="16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20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9539</TotalTime>
  <Words>688</Words>
  <Application>Microsoft Office PowerPoint</Application>
  <PresentationFormat>Экран (4:3)</PresentationFormat>
  <Paragraphs>80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IV квартал 2017 год в адрес АО «ЦФР» от налоговых органов поступило 54 требования о представлении документов (информации), касающихся деятельности Участников ОРЭМ. В соответствии с НК РФ, в пятидневный срок со дня получения каждого требования АО «ЦФР» сформировало ответы на все требования. Все полученные требования были исполнены. По данным требованиям подготовлены 7066  копий документов и требуемые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347</cp:revision>
  <cp:lastPrinted>2018-02-13T07:24:36Z</cp:lastPrinted>
  <dcterms:created xsi:type="dcterms:W3CDTF">2012-04-22T12:21:34Z</dcterms:created>
  <dcterms:modified xsi:type="dcterms:W3CDTF">2018-02-14T11:14:06Z</dcterms:modified>
</cp:coreProperties>
</file>