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00" r:id="rId3"/>
    <p:sldId id="301" r:id="rId4"/>
    <p:sldId id="288" r:id="rId5"/>
    <p:sldId id="292" r:id="rId6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24" autoAdjust="0"/>
    <p:restoredTop sz="91005" autoAdjust="0"/>
  </p:normalViewPr>
  <p:slideViewPr>
    <p:cSldViewPr>
      <p:cViewPr>
        <p:scale>
          <a:sx n="100" d="100"/>
          <a:sy n="100" d="100"/>
        </p:scale>
        <p:origin x="-630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Documents%20and%20Settings\shek\Local%20Settings\Temporary%20Internet%20Files\Content.IE5\J9V5W26Y\LIAB_DYNAMIC_CHART_template%5b1%5d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hek\Local%20Settings\Temporary%20Internet%20Files\Content.IE5\J9V5W26Y\LIAB_PENY_CHANGE_CHART_main%5b1%5d.xls" TargetMode="External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ocuments%20and%20Settings\shek\Local%20Settings\Temporary%20Internet%20Files\Content.IE5\J9V5W26Y\LIAB_PENY_CHANGE_CHART_main%5b1%5d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shek\Local%20Settings\Temporary%20Internet%20Files\Content.IE5\KFIKBF1W\LIAB_DEBT_BY_PART_GR_CHART_&#1043;&#1080;&#1089;&#1090;&#1086;&#1075;&#1088;&#1072;&#1084;&#1084;&#1099;%5b1%5d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shek\Local%20Settings\Temporary%20Internet%20Files\Content.IE5\KFIKBF1W\LIAB_DEBT_BY_PART_GR_CHART_&#1043;&#1080;&#1089;&#1090;&#1086;&#1075;&#1088;&#1072;&#1084;&#1084;&#1099;%5b1%5d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vm-cfr-f\&#1044;&#1054;&#1055;&#1085;&#1053;&#1054;&#1056;&#1069;&#1052;\&#1054;&#1090;&#1076;&#1077;&#1083;_&#1082;&#1086;&#1085;&#1090;&#1088;&#1086;&#1083;&#1103;_&#1080;_&#1072;&#1085;&#1072;&#1083;&#1080;&#1079;&#1072;\&#1057;&#1086;&#1074;&#1072;&#1057;&#1040;\&#1086;&#1090;&#1095;&#1077;&#1090;%20&#1087;&#1086;%20&#1087;&#1077;&#1085;&#1080;%202013\next%202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hek\Local%20Settings\Temporary%20Internet%20Files\Content.Outlook\443F5995\LIAB_PENY_DYNAMIC_CHART_main%20&#1082;&#1086;&#1088;&#1088;%20(2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hek\Local%20Settings\Temporary%20Internet%20Files\Content.Outlook\443F5995\LIAB_PENY_DYNAMIC_CHART_main%20&#1082;&#1086;&#1088;&#1088;%20(2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hek\Local%20Settings\Temporary%20Internet%20Files\Content.Outlook\443F5995\LIAB_PENY_DYNAMIC_CHART_main%20&#1082;&#1086;&#1088;&#1088;%20(2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hek\Local%20Settings\Temporary%20Internet%20Files\Content.Outlook\443F5995\LIAB_PENY_DYNAMIC_CHART_main%20&#1082;&#1086;&#1088;&#1088;%20(2).xls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hek\Local%20Settings\Temporary%20Internet%20Files\Content.IE5\J9V5W26Y\LIAB_PENY_CHANGE_CHART_main%5b1%5d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/>
              <a:t>Динамика изменения обязательств в 2013 - 2014 гг.</a:t>
            </a:r>
          </a:p>
        </c:rich>
      </c:tx>
      <c:layout/>
    </c:title>
    <c:plotArea>
      <c:layout>
        <c:manualLayout>
          <c:xMode val="edge"/>
          <c:yMode val="edge"/>
          <c:x val="4.0533703588675543E-2"/>
          <c:y val="0.13421275577962841"/>
          <c:w val="0.92764378478664156"/>
          <c:h val="0.76666666666666672"/>
        </c:manualLayout>
      </c:layout>
      <c:lineChart>
        <c:grouping val="standard"/>
        <c:ser>
          <c:idx val="0"/>
          <c:order val="0"/>
          <c:tx>
            <c:strRef>
              <c:f>Данные!$B$2</c:f>
              <c:strCache>
                <c:ptCount val="1"/>
                <c:pt idx="0">
                  <c:v>Долг по неоплаченным обязательствам в 2013 г.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diamond"/>
            <c:size val="7"/>
            <c:spPr>
              <a:ln>
                <a:solidFill>
                  <a:srgbClr val="4F81BD"/>
                </a:solidFill>
              </a:ln>
            </c:spPr>
          </c:marker>
          <c:dLbls>
            <c:dLbl>
              <c:idx val="0"/>
              <c:layout>
                <c:manualLayout>
                  <c:x val="-4.5106374690176828E-3"/>
                  <c:y val="-1.4975590551181099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5.2438899682994172E-2"/>
                  <c:y val="-1.164173228346461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3.6978169936550204E-2"/>
                  <c:y val="3.169160104986881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2.4609586139394912E-2"/>
                  <c:y val="-4.1641732283464364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2.9247805063328237E-2"/>
                  <c:y val="3.5024934383202116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3.3886023987261399E-2"/>
                  <c:y val="3.5024934383202116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3.3886023987261399E-2"/>
                  <c:y val="2.8358267716535442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3.3886023987261399E-2"/>
                  <c:y val="-2.8308398950131233E-2"/>
                </c:manualLayout>
              </c:layout>
              <c:dLblPos val="r"/>
              <c:showVal val="1"/>
            </c:dLbl>
            <c:dLbl>
              <c:idx val="12"/>
              <c:layout>
                <c:manualLayout>
                  <c:x val="-5.2438899682994172E-2"/>
                  <c:y val="-3.4975065616798008E-2"/>
                </c:manualLayout>
              </c:layout>
              <c:dLblPos val="r"/>
              <c:showVal val="1"/>
            </c:dLbl>
            <c:numFmt formatCode="#,##0" sourceLinked="0"/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accent1">
                        <a:lumMod val="75000"/>
                      </a:schemeClr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Данные!$C$1:$O$1</c:f>
              <c:strCache>
                <c:ptCount val="13"/>
                <c:pt idx="0">
                  <c:v>1 янв</c:v>
                </c:pt>
                <c:pt idx="1">
                  <c:v>1 фев</c:v>
                </c:pt>
                <c:pt idx="2">
                  <c:v>1 мар</c:v>
                </c:pt>
                <c:pt idx="3">
                  <c:v>1 апр</c:v>
                </c:pt>
                <c:pt idx="4">
                  <c:v>1 май</c:v>
                </c:pt>
                <c:pt idx="5">
                  <c:v>1 июн</c:v>
                </c:pt>
                <c:pt idx="6">
                  <c:v>1 июл</c:v>
                </c:pt>
                <c:pt idx="7">
                  <c:v>1 авг</c:v>
                </c:pt>
                <c:pt idx="8">
                  <c:v>1 сен</c:v>
                </c:pt>
                <c:pt idx="9">
                  <c:v>1 окт</c:v>
                </c:pt>
                <c:pt idx="10">
                  <c:v>1 ноя</c:v>
                </c:pt>
                <c:pt idx="11">
                  <c:v>1 дек</c:v>
                </c:pt>
                <c:pt idx="12">
                  <c:v>1 янв</c:v>
                </c:pt>
              </c:strCache>
            </c:strRef>
          </c:cat>
          <c:val>
            <c:numRef>
              <c:f>Данные!$C$2:$O$2</c:f>
              <c:numCache>
                <c:formatCode>#,##0</c:formatCode>
                <c:ptCount val="13"/>
                <c:pt idx="0">
                  <c:v>48324.465750629985</c:v>
                </c:pt>
                <c:pt idx="1">
                  <c:v>53297.573210969997</c:v>
                </c:pt>
                <c:pt idx="2">
                  <c:v>57611.757542779997</c:v>
                </c:pt>
                <c:pt idx="3">
                  <c:v>52843.541883350001</c:v>
                </c:pt>
                <c:pt idx="4">
                  <c:v>52105.125127749976</c:v>
                </c:pt>
                <c:pt idx="5">
                  <c:v>51016.530930970002</c:v>
                </c:pt>
                <c:pt idx="6">
                  <c:v>52032.276223640001</c:v>
                </c:pt>
                <c:pt idx="7">
                  <c:v>50816.377391839997</c:v>
                </c:pt>
                <c:pt idx="8">
                  <c:v>49253.99098748</c:v>
                </c:pt>
                <c:pt idx="9">
                  <c:v>48484.881231590043</c:v>
                </c:pt>
                <c:pt idx="10">
                  <c:v>48314.300469500005</c:v>
                </c:pt>
                <c:pt idx="11">
                  <c:v>48284.352942520003</c:v>
                </c:pt>
                <c:pt idx="12">
                  <c:v>47903.396249789999</c:v>
                </c:pt>
              </c:numCache>
            </c:numRef>
          </c:val>
        </c:ser>
        <c:ser>
          <c:idx val="1"/>
          <c:order val="1"/>
          <c:tx>
            <c:strRef>
              <c:f>Данные!$B$3</c:f>
              <c:strCache>
                <c:ptCount val="1"/>
                <c:pt idx="0">
                  <c:v>Долг по неоплаченным обязательствам в 2014 г.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diamond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0"/>
              <c:layout>
                <c:manualLayout>
                  <c:x val="-1.3787075316884164E-2"/>
                  <c:y val="3.835826771653545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2.3063513164750516E-2"/>
                  <c:y val="-3.8308398950131231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3.0793878037972611E-2"/>
                  <c:y val="-2.8308398950131233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3.3886023987261399E-2"/>
                  <c:y val="-3.1641732283464744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3.3886023987261399E-2"/>
                  <c:y val="4.5024934383202132E-2"/>
                </c:manualLayout>
              </c:layout>
              <c:dLblPos val="r"/>
              <c:showVal val="1"/>
            </c:dLbl>
            <c:dLbl>
              <c:idx val="12"/>
              <c:layout>
                <c:manualLayout>
                  <c:x val="-5.0892826708349923E-2"/>
                  <c:y val="3.83582677165354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46 </a:t>
                    </a:r>
                    <a:r>
                      <a:rPr lang="en-US" dirty="0" smtClean="0"/>
                      <a:t>8</a:t>
                    </a:r>
                    <a:r>
                      <a:rPr lang="ru-RU" dirty="0" smtClean="0"/>
                      <a:t>12</a:t>
                    </a:r>
                    <a:endParaRPr lang="en-US" dirty="0"/>
                  </a:p>
                </c:rich>
              </c:tx>
              <c:dLblPos val="r"/>
              <c:showVal val="1"/>
            </c:dLbl>
            <c:numFmt formatCode="#,##0" sourceLinked="0"/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C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Данные!$C$1:$O$1</c:f>
              <c:strCache>
                <c:ptCount val="13"/>
                <c:pt idx="0">
                  <c:v>1 янв</c:v>
                </c:pt>
                <c:pt idx="1">
                  <c:v>1 фев</c:v>
                </c:pt>
                <c:pt idx="2">
                  <c:v>1 мар</c:v>
                </c:pt>
                <c:pt idx="3">
                  <c:v>1 апр</c:v>
                </c:pt>
                <c:pt idx="4">
                  <c:v>1 май</c:v>
                </c:pt>
                <c:pt idx="5">
                  <c:v>1 июн</c:v>
                </c:pt>
                <c:pt idx="6">
                  <c:v>1 июл</c:v>
                </c:pt>
                <c:pt idx="7">
                  <c:v>1 авг</c:v>
                </c:pt>
                <c:pt idx="8">
                  <c:v>1 сен</c:v>
                </c:pt>
                <c:pt idx="9">
                  <c:v>1 окт</c:v>
                </c:pt>
                <c:pt idx="10">
                  <c:v>1 ноя</c:v>
                </c:pt>
                <c:pt idx="11">
                  <c:v>1 дек</c:v>
                </c:pt>
                <c:pt idx="12">
                  <c:v>1 янв</c:v>
                </c:pt>
              </c:strCache>
            </c:strRef>
          </c:cat>
          <c:val>
            <c:numRef>
              <c:f>Данные!$C$3:$O$3</c:f>
              <c:numCache>
                <c:formatCode>#,##0</c:formatCode>
                <c:ptCount val="13"/>
                <c:pt idx="0">
                  <c:v>47903.396249789999</c:v>
                </c:pt>
                <c:pt idx="1">
                  <c:v>47839.487898980013</c:v>
                </c:pt>
                <c:pt idx="2">
                  <c:v>45832.212596910002</c:v>
                </c:pt>
                <c:pt idx="3">
                  <c:v>45843.577553080002</c:v>
                </c:pt>
                <c:pt idx="4">
                  <c:v>43958.92561762</c:v>
                </c:pt>
                <c:pt idx="5">
                  <c:v>43945.614206630002</c:v>
                </c:pt>
                <c:pt idx="6">
                  <c:v>45417.421366619921</c:v>
                </c:pt>
                <c:pt idx="7">
                  <c:v>44472.857844010003</c:v>
                </c:pt>
                <c:pt idx="8">
                  <c:v>45026.509100829986</c:v>
                </c:pt>
                <c:pt idx="9">
                  <c:v>46388.271728369975</c:v>
                </c:pt>
                <c:pt idx="10">
                  <c:v>45248.560371220003</c:v>
                </c:pt>
                <c:pt idx="11">
                  <c:v>45863.904709250011</c:v>
                </c:pt>
                <c:pt idx="12">
                  <c:v>46874.649843359999</c:v>
                </c:pt>
              </c:numCache>
            </c:numRef>
          </c:val>
        </c:ser>
        <c:marker val="1"/>
        <c:axId val="56021760"/>
        <c:axId val="56023296"/>
      </c:lineChart>
      <c:lineChart>
        <c:grouping val="standard"/>
        <c:ser>
          <c:idx val="3"/>
          <c:order val="2"/>
          <c:tx>
            <c:strRef>
              <c:f>Данные!$B$5</c:f>
              <c:strCache>
                <c:ptCount val="1"/>
                <c:pt idx="0">
                  <c:v>Долг по пени в 2013 г.</c:v>
                </c:pt>
              </c:strCache>
            </c:strRef>
          </c:tx>
          <c:spPr>
            <a:ln>
              <a:solidFill>
                <a:srgbClr val="E46C0A"/>
              </a:solidFill>
              <a:prstDash val="dash"/>
            </a:ln>
          </c:spPr>
          <c:marker>
            <c:symbol val="triangle"/>
            <c:size val="7"/>
            <c:spPr>
              <a:solidFill>
                <a:srgbClr val="E46C0A"/>
              </a:solidFill>
              <a:ln>
                <a:solidFill>
                  <a:srgbClr val="E46C0A"/>
                </a:solidFill>
                <a:prstDash val="dash"/>
              </a:ln>
            </c:spPr>
          </c:marker>
          <c:dLbls>
            <c:dLbl>
              <c:idx val="0"/>
              <c:layout>
                <c:manualLayout>
                  <c:x val="-1.3354174883983697E-2"/>
                  <c:y val="-4.4975065616797857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3.0360977605072198E-2"/>
                  <c:y val="2.8358267716535442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2.8814904630427692E-2"/>
                  <c:y val="3.169160104986881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3.0360977605072198E-2"/>
                  <c:y val="-3.497506561679805E-2"/>
                </c:manualLayout>
              </c:layout>
              <c:dLblPos val="r"/>
              <c:showVal val="1"/>
            </c:dLbl>
            <c:dLbl>
              <c:idx val="11"/>
              <c:layout>
                <c:manualLayout>
                  <c:x val="-1.6446320833272406E-2"/>
                  <c:y val="2.5024934383202111E-2"/>
                </c:manualLayout>
              </c:layout>
              <c:dLblPos val="r"/>
              <c:showVal val="1"/>
            </c:dLbl>
            <c:dLbl>
              <c:idx val="12"/>
              <c:layout>
                <c:manualLayout>
                  <c:x val="-4.7367902064189914E-2"/>
                  <c:y val="4.5024934383202132E-2"/>
                </c:manualLayout>
              </c:layout>
              <c:dLblPos val="r"/>
              <c:showVal val="1"/>
            </c:dLbl>
            <c:numFmt formatCode="#,##0" sourceLinked="0"/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E46C0A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Данные!$C$1:$O$1</c:f>
              <c:strCache>
                <c:ptCount val="13"/>
                <c:pt idx="0">
                  <c:v>1 янв</c:v>
                </c:pt>
                <c:pt idx="1">
                  <c:v>1 фев</c:v>
                </c:pt>
                <c:pt idx="2">
                  <c:v>1 мар</c:v>
                </c:pt>
                <c:pt idx="3">
                  <c:v>1 апр</c:v>
                </c:pt>
                <c:pt idx="4">
                  <c:v>1 май</c:v>
                </c:pt>
                <c:pt idx="5">
                  <c:v>1 июн</c:v>
                </c:pt>
                <c:pt idx="6">
                  <c:v>1 июл</c:v>
                </c:pt>
                <c:pt idx="7">
                  <c:v>1 авг</c:v>
                </c:pt>
                <c:pt idx="8">
                  <c:v>1 сен</c:v>
                </c:pt>
                <c:pt idx="9">
                  <c:v>1 окт</c:v>
                </c:pt>
                <c:pt idx="10">
                  <c:v>1 ноя</c:v>
                </c:pt>
                <c:pt idx="11">
                  <c:v>1 дек</c:v>
                </c:pt>
                <c:pt idx="12">
                  <c:v>1 янв</c:v>
                </c:pt>
              </c:strCache>
            </c:strRef>
          </c:cat>
          <c:val>
            <c:numRef>
              <c:f>Данные!$C$5:$O$5</c:f>
              <c:numCache>
                <c:formatCode>#,##0</c:formatCode>
                <c:ptCount val="13"/>
                <c:pt idx="0">
                  <c:v>3257.3287828299999</c:v>
                </c:pt>
                <c:pt idx="1">
                  <c:v>3478.82792982</c:v>
                </c:pt>
                <c:pt idx="2">
                  <c:v>3721.0331962700102</c:v>
                </c:pt>
                <c:pt idx="3">
                  <c:v>3728.1957921700046</c:v>
                </c:pt>
                <c:pt idx="4">
                  <c:v>3849.5311935900086</c:v>
                </c:pt>
                <c:pt idx="5">
                  <c:v>3906.1948738999999</c:v>
                </c:pt>
                <c:pt idx="6">
                  <c:v>4055.2055280599998</c:v>
                </c:pt>
                <c:pt idx="7">
                  <c:v>4225.1788069600007</c:v>
                </c:pt>
                <c:pt idx="8">
                  <c:v>4419.3550528600008</c:v>
                </c:pt>
                <c:pt idx="9">
                  <c:v>4552.9779537899985</c:v>
                </c:pt>
                <c:pt idx="10">
                  <c:v>4772.7212238800103</c:v>
                </c:pt>
                <c:pt idx="11">
                  <c:v>4929.7122142200014</c:v>
                </c:pt>
                <c:pt idx="12">
                  <c:v>5153.0025195600101</c:v>
                </c:pt>
              </c:numCache>
            </c:numRef>
          </c:val>
        </c:ser>
        <c:ser>
          <c:idx val="4"/>
          <c:order val="3"/>
          <c:tx>
            <c:strRef>
              <c:f>Данные!$B$6</c:f>
              <c:strCache>
                <c:ptCount val="1"/>
                <c:pt idx="0">
                  <c:v>Долг по пени в 2014 г.</c:v>
                </c:pt>
              </c:strCache>
            </c:strRef>
          </c:tx>
          <c:spPr>
            <a:ln>
              <a:prstDash val="dash"/>
            </a:ln>
          </c:spPr>
          <c:marker>
            <c:symbol val="triangle"/>
            <c:size val="7"/>
            <c:spPr>
              <a:ln>
                <a:prstDash val="dash"/>
              </a:ln>
            </c:spPr>
          </c:marker>
          <c:dLbls>
            <c:dLbl>
              <c:idx val="0"/>
              <c:layout>
                <c:manualLayout>
                  <c:x val="-1.4900247858628059E-2"/>
                  <c:y val="-4.4975065616797857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2.8814904630427692E-2"/>
                  <c:y val="4.1691601049868902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2.7268831655783296E-2"/>
                  <c:y val="3.835826771653545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3.0360977605072198E-2"/>
                  <c:y val="-2.8308398950131233E-2"/>
                </c:manualLayout>
              </c:layout>
              <c:dLblPos val="r"/>
              <c:showVal val="1"/>
            </c:dLbl>
            <c:dLbl>
              <c:idx val="12"/>
              <c:layout>
                <c:manualLayout>
                  <c:x val="-4.5821829089545504E-2"/>
                  <c:y val="-4.8308661417322984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sz="900">
                    <a:solidFill>
                      <a:srgbClr val="3D96AE"/>
                    </a:solidFill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Данные!$C$1:$O$1</c:f>
              <c:strCache>
                <c:ptCount val="13"/>
                <c:pt idx="0">
                  <c:v>1 янв</c:v>
                </c:pt>
                <c:pt idx="1">
                  <c:v>1 фев</c:v>
                </c:pt>
                <c:pt idx="2">
                  <c:v>1 мар</c:v>
                </c:pt>
                <c:pt idx="3">
                  <c:v>1 апр</c:v>
                </c:pt>
                <c:pt idx="4">
                  <c:v>1 май</c:v>
                </c:pt>
                <c:pt idx="5">
                  <c:v>1 июн</c:v>
                </c:pt>
                <c:pt idx="6">
                  <c:v>1 июл</c:v>
                </c:pt>
                <c:pt idx="7">
                  <c:v>1 авг</c:v>
                </c:pt>
                <c:pt idx="8">
                  <c:v>1 сен</c:v>
                </c:pt>
                <c:pt idx="9">
                  <c:v>1 окт</c:v>
                </c:pt>
                <c:pt idx="10">
                  <c:v>1 ноя</c:v>
                </c:pt>
                <c:pt idx="11">
                  <c:v>1 дек</c:v>
                </c:pt>
                <c:pt idx="12">
                  <c:v>1 янв</c:v>
                </c:pt>
              </c:strCache>
            </c:strRef>
          </c:cat>
          <c:val>
            <c:numRef>
              <c:f>Данные!$C$6:$O$6</c:f>
              <c:numCache>
                <c:formatCode>#,##0</c:formatCode>
                <c:ptCount val="13"/>
                <c:pt idx="0">
                  <c:v>5153.0025195600101</c:v>
                </c:pt>
                <c:pt idx="1">
                  <c:v>5306.4209655700024</c:v>
                </c:pt>
                <c:pt idx="2">
                  <c:v>5503.4055188600005</c:v>
                </c:pt>
                <c:pt idx="3">
                  <c:v>5691.4772903999965</c:v>
                </c:pt>
                <c:pt idx="4">
                  <c:v>4762.1767748500024</c:v>
                </c:pt>
                <c:pt idx="5">
                  <c:v>4908.64567283</c:v>
                </c:pt>
                <c:pt idx="6">
                  <c:v>5067.1931784300004</c:v>
                </c:pt>
                <c:pt idx="7">
                  <c:v>5145.9545193299991</c:v>
                </c:pt>
                <c:pt idx="8">
                  <c:v>5157.4653342900001</c:v>
                </c:pt>
                <c:pt idx="9">
                  <c:v>5095.4505996200005</c:v>
                </c:pt>
                <c:pt idx="10">
                  <c:v>5113.4748238499997</c:v>
                </c:pt>
                <c:pt idx="11">
                  <c:v>5104.2594175299992</c:v>
                </c:pt>
                <c:pt idx="12">
                  <c:v>5128.3853432600008</c:v>
                </c:pt>
              </c:numCache>
            </c:numRef>
          </c:val>
        </c:ser>
        <c:marker val="1"/>
        <c:axId val="55722368"/>
        <c:axId val="55723904"/>
      </c:lineChart>
      <c:catAx>
        <c:axId val="56021760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6023296"/>
        <c:crosses val="autoZero"/>
        <c:auto val="1"/>
        <c:lblAlgn val="ctr"/>
        <c:lblOffset val="100"/>
      </c:catAx>
      <c:valAx>
        <c:axId val="56023296"/>
        <c:scaling>
          <c:orientation val="minMax"/>
          <c:min val="40000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/>
                  <a:t>Долг по неоплаченным обязательствам
</a:t>
                </a:r>
              </a:p>
            </c:rich>
          </c:tx>
          <c:layout>
            <c:manualLayout>
              <c:xMode val="edge"/>
              <c:yMode val="edge"/>
              <c:x val="1.7014694508894042E-2"/>
              <c:y val="0.19879176973381921"/>
            </c:manualLayout>
          </c:layout>
        </c:title>
        <c:numFmt formatCode="#,##0" sourceLinked="1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6021760"/>
        <c:crosses val="autoZero"/>
        <c:crossBetween val="midCat"/>
      </c:valAx>
      <c:catAx>
        <c:axId val="55722368"/>
        <c:scaling>
          <c:orientation val="minMax"/>
        </c:scaling>
        <c:delete val="1"/>
        <c:axPos val="b"/>
        <c:tickLblPos val="none"/>
        <c:crossAx val="55723904"/>
        <c:crosses val="autoZero"/>
        <c:auto val="1"/>
        <c:lblAlgn val="ctr"/>
        <c:lblOffset val="100"/>
      </c:catAx>
      <c:valAx>
        <c:axId val="55723904"/>
        <c:scaling>
          <c:orientation val="minMax"/>
          <c:min val="3000"/>
        </c:scaling>
        <c:axPos val="r"/>
        <c:title>
          <c:tx>
            <c:rich>
              <a:bodyPr rot="-5400000" vert="horz"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/>
                  <a:t>Долг по пени</a:t>
                </a:r>
              </a:p>
            </c:rich>
          </c:tx>
          <c:layout/>
        </c:title>
        <c:numFmt formatCode="#,##0" sourceLinked="1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5722368"/>
        <c:crosses val="max"/>
        <c:crossBetween val="midCat"/>
      </c:valAx>
    </c:plotArea>
    <c:legend>
      <c:legendPos val="r"/>
      <c:layout>
        <c:manualLayout>
          <c:xMode val="edge"/>
          <c:yMode val="edge"/>
          <c:x val="8.5034013605442257E-2"/>
          <c:y val="0.90733595800524891"/>
          <c:w val="0.77303648732220043"/>
          <c:h val="7.2664041994750725E-2"/>
        </c:manualLayout>
      </c:layout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/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100" b="1" i="0" u="none" strike="noStrike" baseline="0">
                <a:solidFill>
                  <a:srgbClr val="000000"/>
                </a:solidFill>
                <a:latin typeface="Calibri"/>
                <a:cs typeface="Calibri"/>
              </a:rPr>
              <a:t>Структура пени по секторам 01.01.2015</a:t>
            </a:r>
          </a:p>
        </c:rich>
      </c:tx>
      <c:layout/>
      <c:spPr>
        <a:noFill/>
        <a:ln w="25400">
          <a:noFill/>
        </a:ln>
      </c:spPr>
    </c:title>
    <c:plotArea>
      <c:layout/>
      <c:pieChart>
        <c:varyColors val="1"/>
        <c:ser>
          <c:idx val="0"/>
          <c:order val="0"/>
          <c:tx>
            <c:strRef>
              <c:f>'Данные для графика'!$G$1</c:f>
              <c:strCache>
                <c:ptCount val="1"/>
                <c:pt idx="0">
                  <c:v>Структура пени по секторам 01.01.2015</c:v>
                </c:pt>
              </c:strCache>
            </c:strRef>
          </c:tx>
          <c:spPr>
            <a:ln>
              <a:noFill/>
            </a:ln>
          </c:spPr>
          <c:dPt>
            <c:idx val="0"/>
            <c:spPr>
              <a:solidFill>
                <a:srgbClr val="4F81BD"/>
              </a:solidFill>
              <a:ln w="25400">
                <a:noFill/>
              </a:ln>
            </c:spPr>
          </c:dPt>
          <c:dLbls>
            <c:dLbl>
              <c:idx val="2"/>
              <c:layout>
                <c:manualLayout>
                  <c:x val="0.10452133225507249"/>
                  <c:y val="6.8989066574302205E-2"/>
                </c:manualLayout>
              </c:layout>
              <c:dLblPos val="bestFit"/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</c:dLbls>
          <c:cat>
            <c:strRef>
              <c:f>'Данные для графика'!$A$2:$A$8</c:f>
              <c:strCache>
                <c:ptCount val="7"/>
                <c:pt idx="0">
                  <c:v>РД за электроэнергию</c:v>
                </c:pt>
                <c:pt idx="1">
                  <c:v>РД за мощность</c:v>
                </c:pt>
                <c:pt idx="2">
                  <c:v>РСВ</c:v>
                </c:pt>
                <c:pt idx="3">
                  <c:v>КОМ (ДРМ)</c:v>
                </c:pt>
                <c:pt idx="4">
                  <c:v>ДПМ</c:v>
                </c:pt>
                <c:pt idx="5">
                  <c:v>Прочие</c:v>
                </c:pt>
                <c:pt idx="6">
                  <c:v>БР</c:v>
                </c:pt>
              </c:strCache>
            </c:strRef>
          </c:cat>
          <c:val>
            <c:numRef>
              <c:f>'Данные для графика'!$G$2:$G$8</c:f>
              <c:numCache>
                <c:formatCode>0.0%</c:formatCode>
                <c:ptCount val="7"/>
                <c:pt idx="0">
                  <c:v>0.44020298141343228</c:v>
                </c:pt>
                <c:pt idx="1">
                  <c:v>0.38630582029755373</c:v>
                </c:pt>
                <c:pt idx="2">
                  <c:v>4.9153514589400892E-2</c:v>
                </c:pt>
                <c:pt idx="3">
                  <c:v>8.1748182961910693E-2</c:v>
                </c:pt>
                <c:pt idx="4">
                  <c:v>2.2358230225561052E-2</c:v>
                </c:pt>
                <c:pt idx="5">
                  <c:v>1.6025047243770206E-2</c:v>
                </c:pt>
                <c:pt idx="6">
                  <c:v>4.2062232683723801E-3</c:v>
                </c:pt>
              </c:numCache>
            </c:numRef>
          </c:val>
        </c:ser>
        <c:firstSliceAng val="0"/>
      </c:pieChart>
      <c:spPr>
        <a:noFill/>
        <a:ln w="25400">
          <a:noFill/>
        </a:ln>
      </c:spPr>
    </c:plotArea>
    <c:plotVisOnly val="1"/>
    <c:dispBlanksAs val="zero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Динамика обязательств по пени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7.5593968875375339E-2"/>
          <c:y val="6.8202236788504983E-2"/>
          <c:w val="0.82077157667984857"/>
          <c:h val="0.84617254190130442"/>
        </c:manualLayout>
      </c:layout>
      <c:barChart>
        <c:barDir val="col"/>
        <c:grouping val="stacked"/>
        <c:ser>
          <c:idx val="0"/>
          <c:order val="0"/>
          <c:tx>
            <c:v>БР</c:v>
          </c:tx>
          <c:spPr>
            <a:solidFill>
              <a:srgbClr val="93A9CF"/>
            </a:solidFill>
          </c:spPr>
          <c:dLbls>
            <c:showVal val="1"/>
          </c:dLbls>
          <c:cat>
            <c:strRef>
              <c:f>'Данные для графика'!$B$1:$C$1</c:f>
              <c:strCache>
                <c:ptCount val="2"/>
                <c:pt idx="0">
                  <c:v>01.01.2014</c:v>
                </c:pt>
                <c:pt idx="1">
                  <c:v>01.01.2015</c:v>
                </c:pt>
              </c:strCache>
            </c:strRef>
          </c:cat>
          <c:val>
            <c:numRef>
              <c:f>'Данные для графика'!$B$8:$C$8</c:f>
              <c:numCache>
                <c:formatCode>#,##0</c:formatCode>
                <c:ptCount val="2"/>
                <c:pt idx="0">
                  <c:v>40.13997030000008</c:v>
                </c:pt>
                <c:pt idx="1">
                  <c:v>21.571133759999999</c:v>
                </c:pt>
              </c:numCache>
            </c:numRef>
          </c:val>
        </c:ser>
        <c:ser>
          <c:idx val="1"/>
          <c:order val="1"/>
          <c:tx>
            <c:v>Прочие</c:v>
          </c:tx>
          <c:spPr>
            <a:solidFill>
              <a:srgbClr val="DB843D"/>
            </a:solidFill>
          </c:spPr>
          <c:dLbls>
            <c:dLbl>
              <c:idx val="0"/>
              <c:layout>
                <c:manualLayout>
                  <c:x val="3.3401869760348195E-2"/>
                  <c:y val="-7.0547716920342394E-3"/>
                </c:manualLayout>
              </c:layout>
              <c:showVal val="1"/>
            </c:dLbl>
            <c:dLbl>
              <c:idx val="1"/>
              <c:layout>
                <c:manualLayout>
                  <c:x val="3.6188204894065532E-2"/>
                  <c:y val="0"/>
                </c:manualLayout>
              </c:layout>
              <c:showVal val="1"/>
            </c:dLbl>
            <c:showVal val="1"/>
          </c:dLbls>
          <c:cat>
            <c:strRef>
              <c:f>'Данные для графика'!$B$1:$C$1</c:f>
              <c:strCache>
                <c:ptCount val="2"/>
                <c:pt idx="0">
                  <c:v>01.01.2014</c:v>
                </c:pt>
                <c:pt idx="1">
                  <c:v>01.01.2015</c:v>
                </c:pt>
              </c:strCache>
            </c:strRef>
          </c:cat>
          <c:val>
            <c:numRef>
              <c:f>'Данные для графика'!$B$7:$C$7</c:f>
              <c:numCache>
                <c:formatCode>#,##0</c:formatCode>
                <c:ptCount val="2"/>
                <c:pt idx="0">
                  <c:v>142.94228398000001</c:v>
                </c:pt>
                <c:pt idx="1">
                  <c:v>82.182617409999978</c:v>
                </c:pt>
              </c:numCache>
            </c:numRef>
          </c:val>
        </c:ser>
        <c:ser>
          <c:idx val="2"/>
          <c:order val="2"/>
          <c:tx>
            <c:v>ДПМ</c:v>
          </c:tx>
          <c:spPr>
            <a:solidFill>
              <a:srgbClr val="4BACC6"/>
            </a:solidFill>
          </c:spPr>
          <c:dLbls>
            <c:showVal val="1"/>
          </c:dLbls>
          <c:cat>
            <c:strRef>
              <c:f>'Данные для графика'!$B$1:$C$1</c:f>
              <c:strCache>
                <c:ptCount val="2"/>
                <c:pt idx="0">
                  <c:v>01.01.2014</c:v>
                </c:pt>
                <c:pt idx="1">
                  <c:v>01.01.2015</c:v>
                </c:pt>
              </c:strCache>
            </c:strRef>
          </c:cat>
          <c:val>
            <c:numRef>
              <c:f>'Данные для графика'!$B$6:$C$6</c:f>
              <c:numCache>
                <c:formatCode>#,##0</c:formatCode>
                <c:ptCount val="2"/>
                <c:pt idx="0">
                  <c:v>144.55841222000001</c:v>
                </c:pt>
                <c:pt idx="1">
                  <c:v>114.66162018999999</c:v>
                </c:pt>
              </c:numCache>
            </c:numRef>
          </c:val>
        </c:ser>
        <c:ser>
          <c:idx val="3"/>
          <c:order val="3"/>
          <c:tx>
            <c:v>КОМ (ДРМ)</c:v>
          </c:tx>
          <c:spPr>
            <a:solidFill>
              <a:srgbClr val="8064A2"/>
            </a:solidFill>
          </c:spPr>
          <c:dLbls>
            <c:showVal val="1"/>
          </c:dLbls>
          <c:cat>
            <c:strRef>
              <c:f>'Данные для графика'!$B$1:$C$1</c:f>
              <c:strCache>
                <c:ptCount val="2"/>
                <c:pt idx="0">
                  <c:v>01.01.2014</c:v>
                </c:pt>
                <c:pt idx="1">
                  <c:v>01.01.2015</c:v>
                </c:pt>
              </c:strCache>
            </c:strRef>
          </c:cat>
          <c:val>
            <c:numRef>
              <c:f>'Данные для графика'!$B$5:$C$5</c:f>
              <c:numCache>
                <c:formatCode>#,##0</c:formatCode>
                <c:ptCount val="2"/>
                <c:pt idx="0">
                  <c:v>494.97812543999919</c:v>
                </c:pt>
                <c:pt idx="1">
                  <c:v>419.23618333999963</c:v>
                </c:pt>
              </c:numCache>
            </c:numRef>
          </c:val>
        </c:ser>
        <c:ser>
          <c:idx val="4"/>
          <c:order val="4"/>
          <c:tx>
            <c:v>РСВ</c:v>
          </c:tx>
          <c:spPr>
            <a:solidFill>
              <a:srgbClr val="9BBB59"/>
            </a:solidFill>
          </c:spPr>
          <c:dLbls>
            <c:showVal val="1"/>
          </c:dLbls>
          <c:cat>
            <c:strRef>
              <c:f>'Данные для графика'!$B$1:$C$1</c:f>
              <c:strCache>
                <c:ptCount val="2"/>
                <c:pt idx="0">
                  <c:v>01.01.2014</c:v>
                </c:pt>
                <c:pt idx="1">
                  <c:v>01.01.2015</c:v>
                </c:pt>
              </c:strCache>
            </c:strRef>
          </c:cat>
          <c:val>
            <c:numRef>
              <c:f>'Данные для графика'!$B$4:$C$4</c:f>
              <c:numCache>
                <c:formatCode>#,##0</c:formatCode>
                <c:ptCount val="2"/>
                <c:pt idx="0">
                  <c:v>420.52060790999963</c:v>
                </c:pt>
                <c:pt idx="1">
                  <c:v>252.07816378999999</c:v>
                </c:pt>
              </c:numCache>
            </c:numRef>
          </c:val>
        </c:ser>
        <c:ser>
          <c:idx val="5"/>
          <c:order val="5"/>
          <c:tx>
            <c:v>РД за мощность</c:v>
          </c:tx>
          <c:spPr>
            <a:solidFill>
              <a:srgbClr val="C0504D"/>
            </a:solidFill>
          </c:spPr>
          <c:dLbls>
            <c:showVal val="1"/>
          </c:dLbls>
          <c:cat>
            <c:strRef>
              <c:f>'Данные для графика'!$B$1:$C$1</c:f>
              <c:strCache>
                <c:ptCount val="2"/>
                <c:pt idx="0">
                  <c:v>01.01.2014</c:v>
                </c:pt>
                <c:pt idx="1">
                  <c:v>01.01.2015</c:v>
                </c:pt>
              </c:strCache>
            </c:strRef>
          </c:cat>
          <c:val>
            <c:numRef>
              <c:f>'Данные для графика'!$B$3:$C$3</c:f>
              <c:numCache>
                <c:formatCode>#,##0</c:formatCode>
                <c:ptCount val="2"/>
                <c:pt idx="0">
                  <c:v>1823.6490565399974</c:v>
                </c:pt>
                <c:pt idx="1">
                  <c:v>1981.1251068299998</c:v>
                </c:pt>
              </c:numCache>
            </c:numRef>
          </c:val>
        </c:ser>
        <c:ser>
          <c:idx val="6"/>
          <c:order val="6"/>
          <c:tx>
            <c:v>РД за электроэнергию</c:v>
          </c:tx>
          <c:spPr>
            <a:solidFill>
              <a:srgbClr val="4F81BD"/>
            </a:solidFill>
          </c:spPr>
          <c:dLbls>
            <c:showVal val="1"/>
          </c:dLbls>
          <c:cat>
            <c:strRef>
              <c:f>'Данные для графика'!$B$1:$C$1</c:f>
              <c:strCache>
                <c:ptCount val="2"/>
                <c:pt idx="0">
                  <c:v>01.01.2014</c:v>
                </c:pt>
                <c:pt idx="1">
                  <c:v>01.01.2015</c:v>
                </c:pt>
              </c:strCache>
            </c:strRef>
          </c:cat>
          <c:val>
            <c:numRef>
              <c:f>'Данные для графика'!$B$2:$C$2</c:f>
              <c:numCache>
                <c:formatCode>#,##0</c:formatCode>
                <c:ptCount val="2"/>
                <c:pt idx="0">
                  <c:v>2086.2140631699949</c:v>
                </c:pt>
                <c:pt idx="1">
                  <c:v>2257.5305179400066</c:v>
                </c:pt>
              </c:numCache>
            </c:numRef>
          </c:val>
        </c:ser>
        <c:overlap val="100"/>
        <c:axId val="56954240"/>
        <c:axId val="56984704"/>
      </c:barChart>
      <c:catAx>
        <c:axId val="56954240"/>
        <c:scaling>
          <c:orientation val="minMax"/>
        </c:scaling>
        <c:axPos val="b"/>
        <c:tickLblPos val="nextTo"/>
        <c:spPr>
          <a:ln>
            <a:noFill/>
          </a:ln>
        </c:spPr>
        <c:crossAx val="56984704"/>
        <c:crosses val="autoZero"/>
        <c:auto val="1"/>
        <c:lblAlgn val="ctr"/>
        <c:lblOffset val="100"/>
      </c:catAx>
      <c:valAx>
        <c:axId val="56984704"/>
        <c:scaling>
          <c:orientation val="minMax"/>
        </c:scaling>
        <c:delete val="1"/>
        <c:axPos val="l"/>
        <c:numFmt formatCode="#,##0" sourceLinked="1"/>
        <c:tickLblPos val="none"/>
        <c:crossAx val="56954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468005945153063"/>
          <c:y val="0.25356812206051177"/>
          <c:w val="0.1706184247317985"/>
          <c:h val="0.58615838980853918"/>
        </c:manualLayout>
      </c:layout>
    </c:legend>
    <c:plotVisOnly val="1"/>
  </c:chart>
  <c:txPr>
    <a:bodyPr/>
    <a:lstStyle/>
    <a:p>
      <a:pPr>
        <a:defRPr b="1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000" b="1"/>
            </a:pPr>
            <a:r>
              <a:rPr lang="ru-RU"/>
              <a:t>Неоплаченные обязательства</a:t>
            </a:r>
          </a:p>
        </c:rich>
      </c:tx>
      <c:layout>
        <c:manualLayout>
          <c:xMode val="edge"/>
          <c:yMode val="edge"/>
          <c:x val="0.41420598718411966"/>
          <c:y val="0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3.9339011195029222E-2"/>
          <c:y val="9.7477306978593525E-2"/>
          <c:w val="0.84395896941453763"/>
          <c:h val="0.75856555147060678"/>
        </c:manualLayout>
      </c:layout>
      <c:bar3DChart>
        <c:barDir val="col"/>
        <c:grouping val="stacked"/>
        <c:ser>
          <c:idx val="0"/>
          <c:order val="0"/>
          <c:tx>
            <c:v>Лишенные статуса субъекта ОРЭМ/права торговли по всем ГТП</c:v>
          </c:tx>
          <c:spPr>
            <a:solidFill>
              <a:srgbClr val="9BBB59"/>
            </a:solidFill>
          </c:spPr>
          <c:dLbls>
            <c:numFmt formatCode="#\ ###\ ##0" sourceLinked="0"/>
            <c:txPr>
              <a:bodyPr/>
              <a:lstStyle/>
              <a:p>
                <a:pPr>
                  <a:defRPr sz="600"/>
                </a:pPr>
                <a:endParaRPr lang="ru-RU"/>
              </a:p>
            </c:txPr>
            <c:showVal val="1"/>
          </c:dLbls>
          <c:cat>
            <c:strRef>
              <c:f>[0]!XDO_?DATEM_A?</c:f>
              <c:strCache>
                <c:ptCount val="13"/>
                <c:pt idx="0">
                  <c:v>01 янв 14</c:v>
                </c:pt>
                <c:pt idx="1">
                  <c:v>01 фев 14</c:v>
                </c:pt>
                <c:pt idx="2">
                  <c:v>01 мар 14</c:v>
                </c:pt>
                <c:pt idx="3">
                  <c:v>01 апр 14</c:v>
                </c:pt>
                <c:pt idx="4">
                  <c:v>01 май 14</c:v>
                </c:pt>
                <c:pt idx="5">
                  <c:v>01 июн 14</c:v>
                </c:pt>
                <c:pt idx="6">
                  <c:v>01 июл 14</c:v>
                </c:pt>
                <c:pt idx="7">
                  <c:v>01 авг 14</c:v>
                </c:pt>
                <c:pt idx="8">
                  <c:v>01 сен 14</c:v>
                </c:pt>
                <c:pt idx="9">
                  <c:v>01 окт 14</c:v>
                </c:pt>
                <c:pt idx="10">
                  <c:v>01 ноя 14</c:v>
                </c:pt>
                <c:pt idx="11">
                  <c:v>01 дек 14</c:v>
                </c:pt>
                <c:pt idx="12">
                  <c:v>01 янв 15</c:v>
                </c:pt>
              </c:strCache>
            </c:strRef>
          </c:cat>
          <c:val>
            <c:numRef>
              <c:f>[0]!XDO_?COL3A?</c:f>
              <c:numCache>
                <c:formatCode>General</c:formatCode>
                <c:ptCount val="13"/>
                <c:pt idx="0">
                  <c:v>16432</c:v>
                </c:pt>
                <c:pt idx="1">
                  <c:v>15375</c:v>
                </c:pt>
                <c:pt idx="2">
                  <c:v>13349</c:v>
                </c:pt>
                <c:pt idx="3">
                  <c:v>13288</c:v>
                </c:pt>
                <c:pt idx="4">
                  <c:v>12093</c:v>
                </c:pt>
                <c:pt idx="5">
                  <c:v>11793</c:v>
                </c:pt>
                <c:pt idx="6">
                  <c:v>11629</c:v>
                </c:pt>
                <c:pt idx="7">
                  <c:v>11670</c:v>
                </c:pt>
                <c:pt idx="8">
                  <c:v>11628</c:v>
                </c:pt>
                <c:pt idx="9">
                  <c:v>11621</c:v>
                </c:pt>
                <c:pt idx="10">
                  <c:v>11529</c:v>
                </c:pt>
                <c:pt idx="11">
                  <c:v>11517</c:v>
                </c:pt>
                <c:pt idx="12">
                  <c:v>11456</c:v>
                </c:pt>
              </c:numCache>
            </c:numRef>
          </c:val>
        </c:ser>
        <c:ser>
          <c:idx val="1"/>
          <c:order val="1"/>
          <c:tx>
            <c:v>Остальные участники</c:v>
          </c:tx>
          <c:spPr>
            <a:solidFill>
              <a:srgbClr val="8064A2"/>
            </a:solidFill>
          </c:spPr>
          <c:dLbls>
            <c:dLbl>
              <c:idx val="4"/>
              <c:layout>
                <c:manualLayout>
                  <c:x val="1.3605442176870739E-3"/>
                  <c:y val="2.5203563426652746E-2"/>
                </c:manualLayout>
              </c:layout>
              <c:showVal val="1"/>
            </c:dLbl>
            <c:dLbl>
              <c:idx val="5"/>
              <c:layout>
                <c:manualLayout>
                  <c:x val="1.3605442176871246E-3"/>
                  <c:y val="2.5203563426652746E-2"/>
                </c:manualLayout>
              </c:layout>
              <c:showVal val="1"/>
            </c:dLbl>
            <c:dLbl>
              <c:idx val="6"/>
              <c:layout>
                <c:manualLayout>
                  <c:x val="1.3605442176870739E-3"/>
                  <c:y val="3.1504454283315837E-2"/>
                </c:manualLayout>
              </c:layout>
              <c:showVal val="1"/>
            </c:dLbl>
            <c:dLbl>
              <c:idx val="7"/>
              <c:layout>
                <c:manualLayout>
                  <c:x val="1.3605442176870739E-3"/>
                  <c:y val="1.8902672569989523E-2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1.8902672569989523E-2"/>
                </c:manualLayout>
              </c:layout>
              <c:showVal val="1"/>
            </c:dLbl>
            <c:dLbl>
              <c:idx val="9"/>
              <c:layout>
                <c:manualLayout>
                  <c:x val="0"/>
                  <c:y val="2.5203563426652746E-2"/>
                </c:manualLayout>
              </c:layout>
              <c:showVal val="1"/>
            </c:dLbl>
            <c:dLbl>
              <c:idx val="10"/>
              <c:layout>
                <c:manualLayout>
                  <c:x val="2.7210884353741477E-3"/>
                  <c:y val="2.5203563426652746E-2"/>
                </c:manualLayout>
              </c:layout>
              <c:showVal val="1"/>
            </c:dLbl>
            <c:dLbl>
              <c:idx val="11"/>
              <c:layout>
                <c:manualLayout>
                  <c:x val="2.7210884353741477E-3"/>
                  <c:y val="2.5203563426652746E-2"/>
                </c:manualLayout>
              </c:layout>
              <c:showVal val="1"/>
            </c:dLbl>
            <c:dLbl>
              <c:idx val="12"/>
              <c:layout>
                <c:manualLayout>
                  <c:x val="1.3605442176870739E-3"/>
                  <c:y val="2.5203563426652746E-2"/>
                </c:manualLayout>
              </c:layout>
              <c:showVal val="1"/>
            </c:dLbl>
            <c:numFmt formatCode="#\ ###\ ##0" sourceLinked="0"/>
            <c:txPr>
              <a:bodyPr/>
              <a:lstStyle/>
              <a:p>
                <a:pPr>
                  <a:defRPr sz="600"/>
                </a:pPr>
                <a:endParaRPr lang="ru-RU"/>
              </a:p>
            </c:txPr>
            <c:showVal val="1"/>
          </c:dLbls>
          <c:cat>
            <c:strRef>
              <c:f>[0]!XDO_?DATEM_A?</c:f>
              <c:strCache>
                <c:ptCount val="13"/>
                <c:pt idx="0">
                  <c:v>01 янв 14</c:v>
                </c:pt>
                <c:pt idx="1">
                  <c:v>01 фев 14</c:v>
                </c:pt>
                <c:pt idx="2">
                  <c:v>01 мар 14</c:v>
                </c:pt>
                <c:pt idx="3">
                  <c:v>01 апр 14</c:v>
                </c:pt>
                <c:pt idx="4">
                  <c:v>01 май 14</c:v>
                </c:pt>
                <c:pt idx="5">
                  <c:v>01 июн 14</c:v>
                </c:pt>
                <c:pt idx="6">
                  <c:v>01 июл 14</c:v>
                </c:pt>
                <c:pt idx="7">
                  <c:v>01 авг 14</c:v>
                </c:pt>
                <c:pt idx="8">
                  <c:v>01 сен 14</c:v>
                </c:pt>
                <c:pt idx="9">
                  <c:v>01 окт 14</c:v>
                </c:pt>
                <c:pt idx="10">
                  <c:v>01 ноя 14</c:v>
                </c:pt>
                <c:pt idx="11">
                  <c:v>01 дек 14</c:v>
                </c:pt>
                <c:pt idx="12">
                  <c:v>01 янв 15</c:v>
                </c:pt>
              </c:strCache>
            </c:strRef>
          </c:cat>
          <c:val>
            <c:numRef>
              <c:f>[0]!XDO_?COL4A?</c:f>
              <c:numCache>
                <c:formatCode>General</c:formatCode>
                <c:ptCount val="13"/>
                <c:pt idx="0">
                  <c:v>3227</c:v>
                </c:pt>
                <c:pt idx="1">
                  <c:v>1651</c:v>
                </c:pt>
                <c:pt idx="2">
                  <c:v>1928</c:v>
                </c:pt>
                <c:pt idx="3">
                  <c:v>1782</c:v>
                </c:pt>
                <c:pt idx="4">
                  <c:v>876</c:v>
                </c:pt>
                <c:pt idx="5">
                  <c:v>802</c:v>
                </c:pt>
                <c:pt idx="6">
                  <c:v>2004</c:v>
                </c:pt>
                <c:pt idx="7">
                  <c:v>542</c:v>
                </c:pt>
                <c:pt idx="8">
                  <c:v>476</c:v>
                </c:pt>
                <c:pt idx="9">
                  <c:v>1583</c:v>
                </c:pt>
                <c:pt idx="10">
                  <c:v>430</c:v>
                </c:pt>
                <c:pt idx="11">
                  <c:v>667</c:v>
                </c:pt>
                <c:pt idx="12">
                  <c:v>1246</c:v>
                </c:pt>
              </c:numCache>
            </c:numRef>
          </c:val>
        </c:ser>
        <c:ser>
          <c:idx val="2"/>
          <c:order val="2"/>
          <c:tx>
            <c:v>Компании ООО «Энергострим»</c:v>
          </c:tx>
          <c:spPr>
            <a:solidFill>
              <a:srgbClr val="C0504D"/>
            </a:solidFill>
          </c:spPr>
          <c:dLbls>
            <c:numFmt formatCode="#\ ###\ ##0" sourceLinked="0"/>
            <c:txPr>
              <a:bodyPr/>
              <a:lstStyle/>
              <a:p>
                <a:pPr>
                  <a:defRPr sz="600"/>
                </a:pPr>
                <a:endParaRPr lang="ru-RU"/>
              </a:p>
            </c:txPr>
            <c:showVal val="1"/>
          </c:dLbls>
          <c:cat>
            <c:strRef>
              <c:f>[0]!XDO_?DATEM_A?</c:f>
              <c:strCache>
                <c:ptCount val="13"/>
                <c:pt idx="0">
                  <c:v>01 янв 14</c:v>
                </c:pt>
                <c:pt idx="1">
                  <c:v>01 фев 14</c:v>
                </c:pt>
                <c:pt idx="2">
                  <c:v>01 мар 14</c:v>
                </c:pt>
                <c:pt idx="3">
                  <c:v>01 апр 14</c:v>
                </c:pt>
                <c:pt idx="4">
                  <c:v>01 май 14</c:v>
                </c:pt>
                <c:pt idx="5">
                  <c:v>01 июн 14</c:v>
                </c:pt>
                <c:pt idx="6">
                  <c:v>01 июл 14</c:v>
                </c:pt>
                <c:pt idx="7">
                  <c:v>01 авг 14</c:v>
                </c:pt>
                <c:pt idx="8">
                  <c:v>01 сен 14</c:v>
                </c:pt>
                <c:pt idx="9">
                  <c:v>01 окт 14</c:v>
                </c:pt>
                <c:pt idx="10">
                  <c:v>01 ноя 14</c:v>
                </c:pt>
                <c:pt idx="11">
                  <c:v>01 дек 14</c:v>
                </c:pt>
                <c:pt idx="12">
                  <c:v>01 янв 15</c:v>
                </c:pt>
              </c:strCache>
            </c:strRef>
          </c:cat>
          <c:val>
            <c:numRef>
              <c:f>[0]!XDO_?COL2A?</c:f>
              <c:numCache>
                <c:formatCode>General</c:formatCode>
                <c:ptCount val="13"/>
                <c:pt idx="0">
                  <c:v>4448</c:v>
                </c:pt>
                <c:pt idx="1">
                  <c:v>4761</c:v>
                </c:pt>
                <c:pt idx="2">
                  <c:v>4947</c:v>
                </c:pt>
                <c:pt idx="3">
                  <c:v>5412</c:v>
                </c:pt>
                <c:pt idx="4">
                  <c:v>5141</c:v>
                </c:pt>
                <c:pt idx="5">
                  <c:v>5099</c:v>
                </c:pt>
                <c:pt idx="6">
                  <c:v>5024</c:v>
                </c:pt>
                <c:pt idx="7">
                  <c:v>5268</c:v>
                </c:pt>
                <c:pt idx="8">
                  <c:v>5614</c:v>
                </c:pt>
                <c:pt idx="9">
                  <c:v>5576</c:v>
                </c:pt>
                <c:pt idx="10">
                  <c:v>5473</c:v>
                </c:pt>
                <c:pt idx="11">
                  <c:v>5374</c:v>
                </c:pt>
                <c:pt idx="12">
                  <c:v>5568</c:v>
                </c:pt>
              </c:numCache>
            </c:numRef>
          </c:val>
        </c:ser>
        <c:ser>
          <c:idx val="3"/>
          <c:order val="3"/>
          <c:tx>
            <c:v>Участники с низкой платежной дисциплиной</c:v>
          </c:tx>
          <c:spPr>
            <a:solidFill>
              <a:srgbClr val="4F81BD"/>
            </a:solidFill>
          </c:spPr>
          <c:dLbls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z="600" dirty="0"/>
                      <a:t> </a:t>
                    </a:r>
                    <a:r>
                      <a:rPr lang="en-US"/>
                      <a:t>28 </a:t>
                    </a:r>
                    <a:r>
                      <a:rPr lang="ru-RU" smtClean="0"/>
                      <a:t>542</a:t>
                    </a:r>
                    <a:endParaRPr lang="en-US" dirty="0"/>
                  </a:p>
                </c:rich>
              </c:tx>
              <c:showVal val="1"/>
            </c:dLbl>
            <c:numFmt formatCode="#\ ###\ ##0" sourceLinked="0"/>
            <c:txPr>
              <a:bodyPr/>
              <a:lstStyle/>
              <a:p>
                <a:pPr>
                  <a:defRPr sz="600"/>
                </a:pPr>
                <a:endParaRPr lang="ru-RU"/>
              </a:p>
            </c:txPr>
            <c:showVal val="1"/>
          </c:dLbls>
          <c:cat>
            <c:strRef>
              <c:f>[0]!XDO_?DATEM_A?</c:f>
              <c:strCache>
                <c:ptCount val="13"/>
                <c:pt idx="0">
                  <c:v>01 янв 14</c:v>
                </c:pt>
                <c:pt idx="1">
                  <c:v>01 фев 14</c:v>
                </c:pt>
                <c:pt idx="2">
                  <c:v>01 мар 14</c:v>
                </c:pt>
                <c:pt idx="3">
                  <c:v>01 апр 14</c:v>
                </c:pt>
                <c:pt idx="4">
                  <c:v>01 май 14</c:v>
                </c:pt>
                <c:pt idx="5">
                  <c:v>01 июн 14</c:v>
                </c:pt>
                <c:pt idx="6">
                  <c:v>01 июл 14</c:v>
                </c:pt>
                <c:pt idx="7">
                  <c:v>01 авг 14</c:v>
                </c:pt>
                <c:pt idx="8">
                  <c:v>01 сен 14</c:v>
                </c:pt>
                <c:pt idx="9">
                  <c:v>01 окт 14</c:v>
                </c:pt>
                <c:pt idx="10">
                  <c:v>01 ноя 14</c:v>
                </c:pt>
                <c:pt idx="11">
                  <c:v>01 дек 14</c:v>
                </c:pt>
                <c:pt idx="12">
                  <c:v>01 янв 15</c:v>
                </c:pt>
              </c:strCache>
            </c:strRef>
          </c:cat>
          <c:val>
            <c:numRef>
              <c:f>[0]!XDO_?COL1A?</c:f>
              <c:numCache>
                <c:formatCode>General</c:formatCode>
                <c:ptCount val="13"/>
                <c:pt idx="0">
                  <c:v>23797</c:v>
                </c:pt>
                <c:pt idx="1">
                  <c:v>26052</c:v>
                </c:pt>
                <c:pt idx="2">
                  <c:v>25607</c:v>
                </c:pt>
                <c:pt idx="3">
                  <c:v>25362</c:v>
                </c:pt>
                <c:pt idx="4">
                  <c:v>25849</c:v>
                </c:pt>
                <c:pt idx="5">
                  <c:v>26252</c:v>
                </c:pt>
                <c:pt idx="6">
                  <c:v>26761</c:v>
                </c:pt>
                <c:pt idx="7">
                  <c:v>26992</c:v>
                </c:pt>
                <c:pt idx="8">
                  <c:v>27309</c:v>
                </c:pt>
                <c:pt idx="9">
                  <c:v>27609</c:v>
                </c:pt>
                <c:pt idx="10">
                  <c:v>27817</c:v>
                </c:pt>
                <c:pt idx="11">
                  <c:v>28306</c:v>
                </c:pt>
                <c:pt idx="12">
                  <c:v>28604</c:v>
                </c:pt>
              </c:numCache>
            </c:numRef>
          </c:val>
        </c:ser>
        <c:gapWidth val="73"/>
        <c:gapDepth val="374"/>
        <c:shape val="box"/>
        <c:axId val="56504704"/>
        <c:axId val="56506240"/>
        <c:axId val="0"/>
      </c:bar3DChart>
      <c:catAx>
        <c:axId val="56504704"/>
        <c:scaling>
          <c:orientation val="minMax"/>
        </c:scaling>
        <c:axPos val="b"/>
        <c:numFmt formatCode="#\ ###\ ##0" sourceLinked="0"/>
        <c:tickLblPos val="nextTo"/>
        <c:txPr>
          <a:bodyPr rot="0" vert="horz"/>
          <a:lstStyle/>
          <a:p>
            <a:pPr>
              <a:defRPr sz="540" b="1"/>
            </a:pPr>
            <a:endParaRPr lang="ru-RU"/>
          </a:p>
        </c:txPr>
        <c:crossAx val="56506240"/>
        <c:crosses val="autoZero"/>
        <c:auto val="1"/>
        <c:lblAlgn val="ctr"/>
        <c:lblOffset val="100"/>
        <c:tickLblSkip val="1"/>
      </c:catAx>
      <c:valAx>
        <c:axId val="56506240"/>
        <c:scaling>
          <c:orientation val="minMax"/>
          <c:min val="0"/>
        </c:scaling>
        <c:axPos val="l"/>
        <c:majorGridlines/>
        <c:numFmt formatCode="#\ ###\ ##0" sourceLinked="0"/>
        <c:tickLblPos val="nextTo"/>
        <c:txPr>
          <a:bodyPr/>
          <a:lstStyle/>
          <a:p>
            <a:pPr>
              <a:defRPr sz="700" b="1"/>
            </a:pPr>
            <a:endParaRPr lang="ru-RU"/>
          </a:p>
        </c:txPr>
        <c:crossAx val="5650470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9941562330568161"/>
          <c:y val="0.14062847485345395"/>
          <c:w val="0.1240013926551826"/>
          <c:h val="0.74866682812121588"/>
        </c:manualLayout>
      </c:layout>
      <c:txPr>
        <a:bodyPr/>
        <a:lstStyle/>
        <a:p>
          <a:pPr>
            <a:defRPr sz="700" b="1"/>
          </a:pPr>
          <a:endParaRPr lang="ru-RU"/>
        </a:p>
      </c:txPr>
    </c:legend>
    <c:plotVisOnly val="1"/>
  </c:chart>
  <c:spPr>
    <a:noFill/>
    <a:ln w="9525">
      <a:noFill/>
    </a:ln>
  </c:sp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000" b="1"/>
            </a:pPr>
            <a:r>
              <a:rPr lang="ru-RU"/>
              <a:t>Неоплаченные пени</a:t>
            </a:r>
          </a:p>
        </c:rich>
      </c:tx>
      <c:layout>
        <c:manualLayout>
          <c:xMode val="edge"/>
          <c:yMode val="edge"/>
          <c:x val="0.43892935988282117"/>
          <c:y val="0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3.4509079222240086E-2"/>
          <c:y val="9.7505960226048696E-2"/>
          <c:w val="0.82293856125127218"/>
          <c:h val="0.75845937386523066"/>
        </c:manualLayout>
      </c:layout>
      <c:bar3DChart>
        <c:barDir val="col"/>
        <c:grouping val="stacked"/>
        <c:ser>
          <c:idx val="0"/>
          <c:order val="0"/>
          <c:tx>
            <c:v>Лишенные статуса субъекта ОРЭМ/права торговли по всем ГТП</c:v>
          </c:tx>
          <c:spPr>
            <a:solidFill>
              <a:srgbClr val="9BBB59"/>
            </a:solidFill>
          </c:spPr>
          <c:dLbls>
            <c:numFmt formatCode="#\ ###\ ##0" sourceLinked="0"/>
            <c:txPr>
              <a:bodyPr/>
              <a:lstStyle/>
              <a:p>
                <a:pPr>
                  <a:defRPr sz="600"/>
                </a:pPr>
                <a:endParaRPr lang="ru-RU"/>
              </a:p>
            </c:txPr>
            <c:showVal val="1"/>
          </c:dLbls>
          <c:cat>
            <c:strRef>
              <c:f>[0]!XDO_?DATEM_B?</c:f>
              <c:strCache>
                <c:ptCount val="13"/>
                <c:pt idx="0">
                  <c:v>01 янв 14</c:v>
                </c:pt>
                <c:pt idx="1">
                  <c:v>01 фев 14</c:v>
                </c:pt>
                <c:pt idx="2">
                  <c:v>01 мар 14</c:v>
                </c:pt>
                <c:pt idx="3">
                  <c:v>01 апр 14</c:v>
                </c:pt>
                <c:pt idx="4">
                  <c:v>01 май 14</c:v>
                </c:pt>
                <c:pt idx="5">
                  <c:v>01 июн 14</c:v>
                </c:pt>
                <c:pt idx="6">
                  <c:v>01 июл 14</c:v>
                </c:pt>
                <c:pt idx="7">
                  <c:v>01 авг 14</c:v>
                </c:pt>
                <c:pt idx="8">
                  <c:v>01 сен 14</c:v>
                </c:pt>
                <c:pt idx="9">
                  <c:v>01 окт 14</c:v>
                </c:pt>
                <c:pt idx="10">
                  <c:v>01 ноя 14</c:v>
                </c:pt>
                <c:pt idx="11">
                  <c:v>01 дек 14</c:v>
                </c:pt>
                <c:pt idx="12">
                  <c:v>01 янв 15</c:v>
                </c:pt>
              </c:strCache>
            </c:strRef>
          </c:cat>
          <c:val>
            <c:numRef>
              <c:f>[0]!XDO_?COL3B?</c:f>
              <c:numCache>
                <c:formatCode>General</c:formatCode>
                <c:ptCount val="13"/>
                <c:pt idx="0">
                  <c:v>1122</c:v>
                </c:pt>
                <c:pt idx="1">
                  <c:v>1106</c:v>
                </c:pt>
                <c:pt idx="2">
                  <c:v>1096</c:v>
                </c:pt>
                <c:pt idx="3">
                  <c:v>1093</c:v>
                </c:pt>
                <c:pt idx="4">
                  <c:v>1014</c:v>
                </c:pt>
                <c:pt idx="5">
                  <c:v>1013</c:v>
                </c:pt>
                <c:pt idx="6">
                  <c:v>1010</c:v>
                </c:pt>
                <c:pt idx="7">
                  <c:v>1007</c:v>
                </c:pt>
                <c:pt idx="8">
                  <c:v>1007</c:v>
                </c:pt>
                <c:pt idx="9">
                  <c:v>1007</c:v>
                </c:pt>
                <c:pt idx="10">
                  <c:v>1006</c:v>
                </c:pt>
                <c:pt idx="11">
                  <c:v>1005</c:v>
                </c:pt>
                <c:pt idx="12">
                  <c:v>1005</c:v>
                </c:pt>
              </c:numCache>
            </c:numRef>
          </c:val>
        </c:ser>
        <c:ser>
          <c:idx val="1"/>
          <c:order val="1"/>
          <c:tx>
            <c:v>Остальные участники</c:v>
          </c:tx>
          <c:spPr>
            <a:solidFill>
              <a:srgbClr val="8064A2"/>
            </a:solidFill>
          </c:spPr>
          <c:dLbls>
            <c:dLbl>
              <c:idx val="4"/>
              <c:layout>
                <c:manualLayout>
                  <c:x val="2.7210884353741477E-3"/>
                  <c:y val="1.9108280254777114E-2"/>
                </c:manualLayout>
              </c:layout>
              <c:showVal val="1"/>
            </c:dLbl>
            <c:dLbl>
              <c:idx val="5"/>
              <c:layout>
                <c:manualLayout>
                  <c:x val="2.7210884353741477E-3"/>
                  <c:y val="1.9108280254777114E-2"/>
                </c:manualLayout>
              </c:layout>
              <c:showVal val="1"/>
            </c:dLbl>
            <c:dLbl>
              <c:idx val="6"/>
              <c:layout>
                <c:manualLayout>
                  <c:x val="4.081632653061289E-3"/>
                  <c:y val="1.9108280254777114E-2"/>
                </c:manualLayout>
              </c:layout>
              <c:showVal val="1"/>
            </c:dLbl>
            <c:dLbl>
              <c:idx val="7"/>
              <c:layout>
                <c:manualLayout>
                  <c:x val="1.3605442176870739E-3"/>
                  <c:y val="1.9108280254777114E-2"/>
                </c:manualLayout>
              </c:layout>
              <c:showVal val="1"/>
            </c:dLbl>
            <c:dLbl>
              <c:idx val="8"/>
              <c:layout>
                <c:manualLayout>
                  <c:x val="5.4421768707482955E-3"/>
                  <c:y val="1.2738853503184714E-2"/>
                </c:manualLayout>
              </c:layout>
              <c:showVal val="1"/>
            </c:dLbl>
            <c:dLbl>
              <c:idx val="9"/>
              <c:layout>
                <c:manualLayout>
                  <c:x val="4.0816326530612448E-3"/>
                  <c:y val="6.3694267515923726E-3"/>
                </c:manualLayout>
              </c:layout>
              <c:showVal val="1"/>
            </c:dLbl>
            <c:dLbl>
              <c:idx val="10"/>
              <c:layout>
                <c:manualLayout>
                  <c:x val="1.3605442176870739E-3"/>
                  <c:y val="1.2738853503184714E-2"/>
                </c:manualLayout>
              </c:layout>
              <c:showVal val="1"/>
            </c:dLbl>
            <c:dLbl>
              <c:idx val="11"/>
              <c:layout>
                <c:manualLayout>
                  <c:x val="6.8027210884353834E-3"/>
                  <c:y val="1.2561602543971788E-2"/>
                </c:manualLayout>
              </c:layout>
              <c:showVal val="1"/>
            </c:dLbl>
            <c:dLbl>
              <c:idx val="12"/>
              <c:layout>
                <c:manualLayout>
                  <c:x val="6.8027210884352863E-3"/>
                  <c:y val="1.2650127223317155E-2"/>
                </c:manualLayout>
              </c:layout>
              <c:showVal val="1"/>
            </c:dLbl>
            <c:numFmt formatCode="#\ ###\ ##0" sourceLinked="0"/>
            <c:txPr>
              <a:bodyPr/>
              <a:lstStyle/>
              <a:p>
                <a:pPr>
                  <a:defRPr sz="600"/>
                </a:pPr>
                <a:endParaRPr lang="ru-RU"/>
              </a:p>
            </c:txPr>
            <c:showVal val="1"/>
          </c:dLbls>
          <c:cat>
            <c:strRef>
              <c:f>[0]!XDO_?DATEM_B?</c:f>
              <c:strCache>
                <c:ptCount val="13"/>
                <c:pt idx="0">
                  <c:v>01 янв 14</c:v>
                </c:pt>
                <c:pt idx="1">
                  <c:v>01 фев 14</c:v>
                </c:pt>
                <c:pt idx="2">
                  <c:v>01 мар 14</c:v>
                </c:pt>
                <c:pt idx="3">
                  <c:v>01 апр 14</c:v>
                </c:pt>
                <c:pt idx="4">
                  <c:v>01 май 14</c:v>
                </c:pt>
                <c:pt idx="5">
                  <c:v>01 июн 14</c:v>
                </c:pt>
                <c:pt idx="6">
                  <c:v>01 июл 14</c:v>
                </c:pt>
                <c:pt idx="7">
                  <c:v>01 авг 14</c:v>
                </c:pt>
                <c:pt idx="8">
                  <c:v>01 сен 14</c:v>
                </c:pt>
                <c:pt idx="9">
                  <c:v>01 окт 14</c:v>
                </c:pt>
                <c:pt idx="10">
                  <c:v>01 ноя 14</c:v>
                </c:pt>
                <c:pt idx="11">
                  <c:v>01 дек 14</c:v>
                </c:pt>
                <c:pt idx="12">
                  <c:v>01 янв 15</c:v>
                </c:pt>
              </c:strCache>
            </c:strRef>
          </c:cat>
          <c:val>
            <c:numRef>
              <c:f>[0]!XDO_?COL4B?</c:f>
              <c:numCache>
                <c:formatCode>General</c:formatCode>
                <c:ptCount val="13"/>
                <c:pt idx="0">
                  <c:v>199</c:v>
                </c:pt>
                <c:pt idx="1">
                  <c:v>208</c:v>
                </c:pt>
                <c:pt idx="2">
                  <c:v>220</c:v>
                </c:pt>
                <c:pt idx="3">
                  <c:v>231</c:v>
                </c:pt>
                <c:pt idx="4">
                  <c:v>146</c:v>
                </c:pt>
                <c:pt idx="5">
                  <c:v>130</c:v>
                </c:pt>
                <c:pt idx="6">
                  <c:v>115</c:v>
                </c:pt>
                <c:pt idx="7">
                  <c:v>104</c:v>
                </c:pt>
                <c:pt idx="8">
                  <c:v>87</c:v>
                </c:pt>
                <c:pt idx="9">
                  <c:v>14</c:v>
                </c:pt>
                <c:pt idx="10">
                  <c:v>16</c:v>
                </c:pt>
                <c:pt idx="11">
                  <c:v>16</c:v>
                </c:pt>
                <c:pt idx="12">
                  <c:v>29</c:v>
                </c:pt>
              </c:numCache>
            </c:numRef>
          </c:val>
        </c:ser>
        <c:ser>
          <c:idx val="2"/>
          <c:order val="2"/>
          <c:tx>
            <c:v>Компании ООО «Энергострим»</c:v>
          </c:tx>
          <c:spPr>
            <a:solidFill>
              <a:srgbClr val="C0504D"/>
            </a:solidFill>
          </c:spPr>
          <c:dLbls>
            <c:dLbl>
              <c:idx val="4"/>
              <c:layout>
                <c:manualLayout>
                  <c:x val="1.3605442176870739E-3"/>
                  <c:y val="-3.8216560509554152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2.547770700636956E-2"/>
                </c:manualLayout>
              </c:layout>
              <c:showVal val="1"/>
            </c:dLbl>
            <c:dLbl>
              <c:idx val="6"/>
              <c:layout>
                <c:manualLayout>
                  <c:x val="4.0816326530612448E-3"/>
                  <c:y val="-1.9108280254777114E-2"/>
                </c:manualLayout>
              </c:layout>
              <c:showVal val="1"/>
            </c:dLbl>
            <c:dLbl>
              <c:idx val="7"/>
              <c:layout>
                <c:manualLayout>
                  <c:x val="1.3605442176870739E-3"/>
                  <c:y val="-1.9108280254777114E-2"/>
                </c:manualLayout>
              </c:layout>
              <c:showVal val="1"/>
            </c:dLbl>
            <c:dLbl>
              <c:idx val="8"/>
              <c:layout>
                <c:manualLayout>
                  <c:x val="1.3605442176870739E-3"/>
                  <c:y val="-2.547770700636956E-2"/>
                </c:manualLayout>
              </c:layout>
              <c:showVal val="1"/>
            </c:dLbl>
            <c:dLbl>
              <c:idx val="9"/>
              <c:layout>
                <c:manualLayout>
                  <c:x val="0"/>
                  <c:y val="-3.8216560509554152E-2"/>
                </c:manualLayout>
              </c:layout>
              <c:showVal val="1"/>
            </c:dLbl>
            <c:dLbl>
              <c:idx val="10"/>
              <c:layout>
                <c:manualLayout>
                  <c:x val="0"/>
                  <c:y val="-3.1847133757961867E-2"/>
                </c:manualLayout>
              </c:layout>
              <c:showVal val="1"/>
            </c:dLbl>
            <c:dLbl>
              <c:idx val="11"/>
              <c:layout>
                <c:manualLayout>
                  <c:x val="5.4421768707482955E-3"/>
                  <c:y val="-4.4585987261146605E-2"/>
                </c:manualLayout>
              </c:layout>
              <c:showVal val="1"/>
            </c:dLbl>
            <c:dLbl>
              <c:idx val="12"/>
              <c:layout>
                <c:manualLayout>
                  <c:x val="1.3605442176870739E-3"/>
                  <c:y val="-2.547770700636956E-2"/>
                </c:manualLayout>
              </c:layout>
              <c:showVal val="1"/>
            </c:dLbl>
            <c:numFmt formatCode="#\ ###\ ##0" sourceLinked="0"/>
            <c:txPr>
              <a:bodyPr/>
              <a:lstStyle/>
              <a:p>
                <a:pPr>
                  <a:defRPr sz="600"/>
                </a:pPr>
                <a:endParaRPr lang="ru-RU"/>
              </a:p>
            </c:txPr>
            <c:showVal val="1"/>
          </c:dLbls>
          <c:cat>
            <c:strRef>
              <c:f>[0]!XDO_?DATEM_B?</c:f>
              <c:strCache>
                <c:ptCount val="13"/>
                <c:pt idx="0">
                  <c:v>01 янв 14</c:v>
                </c:pt>
                <c:pt idx="1">
                  <c:v>01 фев 14</c:v>
                </c:pt>
                <c:pt idx="2">
                  <c:v>01 мар 14</c:v>
                </c:pt>
                <c:pt idx="3">
                  <c:v>01 апр 14</c:v>
                </c:pt>
                <c:pt idx="4">
                  <c:v>01 май 14</c:v>
                </c:pt>
                <c:pt idx="5">
                  <c:v>01 июн 14</c:v>
                </c:pt>
                <c:pt idx="6">
                  <c:v>01 июл 14</c:v>
                </c:pt>
                <c:pt idx="7">
                  <c:v>01 авг 14</c:v>
                </c:pt>
                <c:pt idx="8">
                  <c:v>01 сен 14</c:v>
                </c:pt>
                <c:pt idx="9">
                  <c:v>01 окт 14</c:v>
                </c:pt>
                <c:pt idx="10">
                  <c:v>01 ноя 14</c:v>
                </c:pt>
                <c:pt idx="11">
                  <c:v>01 дек 14</c:v>
                </c:pt>
                <c:pt idx="12">
                  <c:v>01 янв 15</c:v>
                </c:pt>
              </c:strCache>
            </c:strRef>
          </c:cat>
          <c:val>
            <c:numRef>
              <c:f>[0]!XDO_?COL2B?</c:f>
              <c:numCache>
                <c:formatCode>General</c:formatCode>
                <c:ptCount val="13"/>
                <c:pt idx="0">
                  <c:v>464</c:v>
                </c:pt>
                <c:pt idx="1">
                  <c:v>497</c:v>
                </c:pt>
                <c:pt idx="2">
                  <c:v>526</c:v>
                </c:pt>
                <c:pt idx="3">
                  <c:v>563</c:v>
                </c:pt>
                <c:pt idx="4">
                  <c:v>5</c:v>
                </c:pt>
                <c:pt idx="5">
                  <c:v>22</c:v>
                </c:pt>
                <c:pt idx="6">
                  <c:v>41</c:v>
                </c:pt>
                <c:pt idx="7">
                  <c:v>79</c:v>
                </c:pt>
                <c:pt idx="8">
                  <c:v>111</c:v>
                </c:pt>
                <c:pt idx="9">
                  <c:v>124</c:v>
                </c:pt>
                <c:pt idx="10">
                  <c:v>142</c:v>
                </c:pt>
                <c:pt idx="11">
                  <c:v>136</c:v>
                </c:pt>
                <c:pt idx="12">
                  <c:v>148</c:v>
                </c:pt>
              </c:numCache>
            </c:numRef>
          </c:val>
        </c:ser>
        <c:ser>
          <c:idx val="3"/>
          <c:order val="3"/>
          <c:tx>
            <c:v>Участники с низкой платежной дисциплиной</c:v>
          </c:tx>
          <c:spPr>
            <a:solidFill>
              <a:srgbClr val="4F81BD"/>
            </a:solidFill>
          </c:spPr>
          <c:dLbls>
            <c:numFmt formatCode="#\ ###\ ##0" sourceLinked="0"/>
            <c:txPr>
              <a:bodyPr/>
              <a:lstStyle/>
              <a:p>
                <a:pPr>
                  <a:defRPr sz="600"/>
                </a:pPr>
                <a:endParaRPr lang="ru-RU"/>
              </a:p>
            </c:txPr>
            <c:showVal val="1"/>
          </c:dLbls>
          <c:cat>
            <c:strRef>
              <c:f>[0]!XDO_?DATEM_B?</c:f>
              <c:strCache>
                <c:ptCount val="13"/>
                <c:pt idx="0">
                  <c:v>01 янв 14</c:v>
                </c:pt>
                <c:pt idx="1">
                  <c:v>01 фев 14</c:v>
                </c:pt>
                <c:pt idx="2">
                  <c:v>01 мар 14</c:v>
                </c:pt>
                <c:pt idx="3">
                  <c:v>01 апр 14</c:v>
                </c:pt>
                <c:pt idx="4">
                  <c:v>01 май 14</c:v>
                </c:pt>
                <c:pt idx="5">
                  <c:v>01 июн 14</c:v>
                </c:pt>
                <c:pt idx="6">
                  <c:v>01 июл 14</c:v>
                </c:pt>
                <c:pt idx="7">
                  <c:v>01 авг 14</c:v>
                </c:pt>
                <c:pt idx="8">
                  <c:v>01 сен 14</c:v>
                </c:pt>
                <c:pt idx="9">
                  <c:v>01 окт 14</c:v>
                </c:pt>
                <c:pt idx="10">
                  <c:v>01 ноя 14</c:v>
                </c:pt>
                <c:pt idx="11">
                  <c:v>01 дек 14</c:v>
                </c:pt>
                <c:pt idx="12">
                  <c:v>01 янв 15</c:v>
                </c:pt>
              </c:strCache>
            </c:strRef>
          </c:cat>
          <c:val>
            <c:numRef>
              <c:f>[0]!XDO_?COL1B?</c:f>
              <c:numCache>
                <c:formatCode>General</c:formatCode>
                <c:ptCount val="13"/>
                <c:pt idx="0">
                  <c:v>3368</c:v>
                </c:pt>
                <c:pt idx="1">
                  <c:v>3496</c:v>
                </c:pt>
                <c:pt idx="2">
                  <c:v>3661</c:v>
                </c:pt>
                <c:pt idx="3">
                  <c:v>3805</c:v>
                </c:pt>
                <c:pt idx="4">
                  <c:v>3598</c:v>
                </c:pt>
                <c:pt idx="5">
                  <c:v>3744</c:v>
                </c:pt>
                <c:pt idx="6">
                  <c:v>3902</c:v>
                </c:pt>
                <c:pt idx="7">
                  <c:v>3956</c:v>
                </c:pt>
                <c:pt idx="8">
                  <c:v>3952</c:v>
                </c:pt>
                <c:pt idx="9">
                  <c:v>3951</c:v>
                </c:pt>
                <c:pt idx="10">
                  <c:v>3950</c:v>
                </c:pt>
                <c:pt idx="11">
                  <c:v>3948</c:v>
                </c:pt>
                <c:pt idx="12">
                  <c:v>3947</c:v>
                </c:pt>
              </c:numCache>
            </c:numRef>
          </c:val>
        </c:ser>
        <c:gapWidth val="73"/>
        <c:gapDepth val="374"/>
        <c:shape val="box"/>
        <c:axId val="56674176"/>
        <c:axId val="56675712"/>
        <c:axId val="0"/>
      </c:bar3DChart>
      <c:catAx>
        <c:axId val="56674176"/>
        <c:scaling>
          <c:orientation val="minMax"/>
        </c:scaling>
        <c:axPos val="b"/>
        <c:numFmt formatCode="#\ ###\ ##0" sourceLinked="0"/>
        <c:tickLblPos val="nextTo"/>
        <c:txPr>
          <a:bodyPr rot="0" vert="horz"/>
          <a:lstStyle/>
          <a:p>
            <a:pPr>
              <a:defRPr sz="540" b="1"/>
            </a:pPr>
            <a:endParaRPr lang="ru-RU"/>
          </a:p>
        </c:txPr>
        <c:crossAx val="56675712"/>
        <c:crosses val="autoZero"/>
        <c:auto val="1"/>
        <c:lblAlgn val="ctr"/>
        <c:lblOffset val="100"/>
        <c:tickLblSkip val="1"/>
      </c:catAx>
      <c:valAx>
        <c:axId val="56675712"/>
        <c:scaling>
          <c:orientation val="minMax"/>
          <c:min val="0"/>
        </c:scaling>
        <c:axPos val="l"/>
        <c:majorGridlines/>
        <c:numFmt formatCode="#\ ###\ ##0" sourceLinked="0"/>
        <c:tickLblPos val="nextTo"/>
        <c:txPr>
          <a:bodyPr/>
          <a:lstStyle/>
          <a:p>
            <a:pPr>
              <a:defRPr sz="700" b="1"/>
            </a:pPr>
            <a:endParaRPr lang="ru-RU"/>
          </a:p>
        </c:txPr>
        <c:crossAx val="5667417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9755315329343168"/>
          <c:y val="0.14895193269123957"/>
          <c:w val="0.13061224489795931"/>
          <c:h val="0.68886203935317059"/>
        </c:manualLayout>
      </c:layout>
      <c:txPr>
        <a:bodyPr/>
        <a:lstStyle/>
        <a:p>
          <a:pPr>
            <a:defRPr sz="700" b="1"/>
          </a:pPr>
          <a:endParaRPr lang="ru-RU"/>
        </a:p>
      </c:txPr>
    </c:legend>
    <c:plotVisOnly val="1"/>
  </c:chart>
  <c:spPr>
    <a:noFill/>
    <a:ln w="9525">
      <a:noFill/>
    </a:ln>
  </c:sp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000"/>
            </a:pPr>
            <a:r>
              <a:rPr lang="ru-RU" sz="1000"/>
              <a:t>Рассчитано пени</a:t>
            </a:r>
          </a:p>
        </c:rich>
      </c:tx>
      <c:layout>
        <c:manualLayout>
          <c:xMode val="edge"/>
          <c:yMode val="edge"/>
          <c:x val="0.39555510731508048"/>
          <c:y val="8.6057594044815745E-5"/>
        </c:manualLayout>
      </c:layout>
    </c:title>
    <c:plotArea>
      <c:layout>
        <c:manualLayout>
          <c:layoutTarget val="inner"/>
          <c:xMode val="edge"/>
          <c:yMode val="edge"/>
          <c:x val="0.15611088588803138"/>
          <c:y val="0.16446545933084056"/>
          <c:w val="0.84388900272224332"/>
          <c:h val="0.67305477040448713"/>
        </c:manualLayout>
      </c:layout>
      <c:barChart>
        <c:barDir val="col"/>
        <c:grouping val="clustered"/>
        <c:gapWidth val="89"/>
        <c:axId val="56307712"/>
        <c:axId val="56309248"/>
      </c:barChart>
      <c:catAx>
        <c:axId val="563077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7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6309248"/>
        <c:crosses val="autoZero"/>
        <c:auto val="1"/>
        <c:lblAlgn val="ctr"/>
        <c:lblOffset val="100"/>
      </c:catAx>
      <c:valAx>
        <c:axId val="56309248"/>
        <c:scaling>
          <c:orientation val="minMax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563077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1295183715419531"/>
          <c:y val="0.89850881018508433"/>
          <c:w val="0.1740963256916094"/>
          <c:h val="0.10149118981492108"/>
        </c:manualLayout>
      </c:layout>
      <c:txPr>
        <a:bodyPr/>
        <a:lstStyle/>
        <a:p>
          <a:pPr>
            <a:defRPr sz="800" b="0"/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000" b="1" i="0" u="none" strike="noStrike" baseline="0">
                <a:solidFill>
                  <a:srgbClr val="000000"/>
                </a:solidFill>
                <a:latin typeface="Calibri"/>
                <a:cs typeface="Calibri"/>
              </a:rPr>
              <a:t>Неисполненные обязательства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000" b="1" i="0" u="none" strike="noStrike" baseline="0">
                <a:solidFill>
                  <a:srgbClr val="000000"/>
                </a:solidFill>
                <a:latin typeface="Calibri"/>
                <a:cs typeface="Calibri"/>
              </a:rPr>
              <a:t>  по пени</a:t>
            </a:r>
          </a:p>
        </c:rich>
      </c:tx>
      <c:layout>
        <c:manualLayout>
          <c:xMode val="edge"/>
          <c:yMode val="edge"/>
          <c:x val="0.28348095512451305"/>
          <c:y val="8.6221106419668596E-5"/>
        </c:manualLayout>
      </c:layout>
    </c:title>
    <c:plotArea>
      <c:layout>
        <c:manualLayout>
          <c:layoutTarget val="inner"/>
          <c:xMode val="edge"/>
          <c:yMode val="edge"/>
          <c:x val="0.15611092749063649"/>
          <c:y val="0.16446875594394575"/>
          <c:w val="0.84388900272224332"/>
          <c:h val="0.6020461341111667"/>
        </c:manualLayout>
      </c:layout>
      <c:barChart>
        <c:barDir val="col"/>
        <c:grouping val="clustered"/>
        <c:ser>
          <c:idx val="1"/>
          <c:order val="0"/>
          <c:tx>
            <c:strRef>
              <c:f>Данные!$B$2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000000"/>
              </a:solidFill>
              <a:prstDash val="solid"/>
            </a:ln>
          </c:spPr>
          <c:dPt>
            <c:idx val="12"/>
            <c:spPr>
              <a:solidFill>
                <a:schemeClr val="accent5"/>
              </a:solidFill>
              <a:ln>
                <a:solidFill>
                  <a:srgbClr val="000000"/>
                </a:solidFill>
                <a:prstDash val="solid"/>
              </a:ln>
            </c:spPr>
          </c:dPt>
          <c:dLbls>
            <c:dLbl>
              <c:idx val="4"/>
              <c:layout>
                <c:manualLayout>
                  <c:x val="0"/>
                  <c:y val="3.2285437843922626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0"/>
                  <c:y val="1.9371262706353521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0"/>
                  <c:y val="1.2914175137569052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0"/>
                  <c:y val="6.4570875687844772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0"/>
                  <c:y val="-6.4570875687845093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0"/>
                  <c:y val="3.2285437843922654E-2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1.1920639045136716E-16"/>
                  <c:y val="2.5828350275138048E-2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0"/>
                  <c:y val="-1.9371262706353549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Данные!$B$6:$B$18</c:f>
              <c:strCache>
                <c:ptCount val="13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  <c:pt idx="6">
                  <c:v>Июл</c:v>
                </c:pt>
                <c:pt idx="7">
                  <c:v>Авг</c:v>
                </c:pt>
                <c:pt idx="8">
                  <c:v>Сен</c:v>
                </c:pt>
                <c:pt idx="9">
                  <c:v>Окт</c:v>
                </c:pt>
                <c:pt idx="10">
                  <c:v>Ноя</c:v>
                </c:pt>
                <c:pt idx="11">
                  <c:v>Дек</c:v>
                </c:pt>
                <c:pt idx="12">
                  <c:v>Янв</c:v>
                </c:pt>
              </c:strCache>
            </c:strRef>
          </c:cat>
          <c:val>
            <c:numRef>
              <c:f>Данные!$D$6:$D$18</c:f>
              <c:numCache>
                <c:formatCode>#,##0</c:formatCode>
                <c:ptCount val="13"/>
                <c:pt idx="0">
                  <c:v>5153.0025195600101</c:v>
                </c:pt>
                <c:pt idx="1">
                  <c:v>5306.4209655700024</c:v>
                </c:pt>
                <c:pt idx="2">
                  <c:v>5503.4055188600005</c:v>
                </c:pt>
                <c:pt idx="3">
                  <c:v>5691.4772903999965</c:v>
                </c:pt>
                <c:pt idx="4">
                  <c:v>4762.1767748500024</c:v>
                </c:pt>
                <c:pt idx="5">
                  <c:v>4908.64567283</c:v>
                </c:pt>
                <c:pt idx="6">
                  <c:v>5067.1931784300004</c:v>
                </c:pt>
                <c:pt idx="7">
                  <c:v>5145.9545193299991</c:v>
                </c:pt>
                <c:pt idx="8">
                  <c:v>5157.4653342900001</c:v>
                </c:pt>
                <c:pt idx="9">
                  <c:v>5095.4505996200014</c:v>
                </c:pt>
                <c:pt idx="10">
                  <c:v>5113.4748238499997</c:v>
                </c:pt>
                <c:pt idx="11">
                  <c:v>5104.2594175299992</c:v>
                </c:pt>
                <c:pt idx="12">
                  <c:v>5128.3853432600008</c:v>
                </c:pt>
              </c:numCache>
            </c:numRef>
          </c:val>
        </c:ser>
        <c:gapWidth val="89"/>
        <c:axId val="57424896"/>
        <c:axId val="55764096"/>
      </c:barChart>
      <c:catAx>
        <c:axId val="57424896"/>
        <c:scaling>
          <c:orientation val="minMax"/>
        </c:scaling>
        <c:axPos val="b"/>
        <c:numFmt formatCode="[$-419]d\ mmm;@" sourceLinked="0"/>
        <c:tickLblPos val="nextTo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5764096"/>
        <c:crosses val="autoZero"/>
        <c:auto val="1"/>
        <c:lblAlgn val="ctr"/>
        <c:lblOffset val="100"/>
      </c:catAx>
      <c:valAx>
        <c:axId val="55764096"/>
        <c:scaling>
          <c:orientation val="minMax"/>
          <c:max val="7000"/>
          <c:min val="0"/>
        </c:scaling>
        <c:axPos val="l"/>
        <c:title>
          <c:tx>
            <c:rich>
              <a:bodyPr rot="0" vert="horz"/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/>
                  <a:t>Млн. руб.</a:t>
                </a:r>
              </a:p>
            </c:rich>
          </c:tx>
          <c:layout>
            <c:manualLayout>
              <c:xMode val="edge"/>
              <c:yMode val="edge"/>
              <c:x val="5.2159784904935828E-2"/>
              <c:y val="2.836065781632369E-2"/>
            </c:manualLayout>
          </c:layout>
        </c:title>
        <c:numFmt formatCode="#,##0" sourceLinked="0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7424896"/>
        <c:crosses val="autoZero"/>
        <c:crossBetween val="between"/>
        <c:majorUnit val="2000"/>
      </c:valAx>
      <c:spPr>
        <a:effectLst>
          <a:outerShdw blurRad="50800" dist="50800" dir="5400000" algn="ctr" rotWithShape="0">
            <a:schemeClr val="bg1"/>
          </a:outerShdw>
        </a:effectLst>
      </c:spPr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/>
              <a:t>Рассчитано пени</a:t>
            </a:r>
          </a:p>
        </c:rich>
      </c:tx>
      <c:layout>
        <c:manualLayout>
          <c:xMode val="edge"/>
          <c:yMode val="edge"/>
          <c:x val="0.39555504467051106"/>
          <c:y val="8.6221106419668596E-5"/>
        </c:manualLayout>
      </c:layout>
    </c:title>
    <c:plotArea>
      <c:layout>
        <c:manualLayout>
          <c:layoutTarget val="inner"/>
          <c:xMode val="edge"/>
          <c:yMode val="edge"/>
          <c:x val="0.15611088588803104"/>
          <c:y val="0.16446545933084034"/>
          <c:w val="0.84388900272224332"/>
          <c:h val="0.56976056746846904"/>
        </c:manualLayout>
      </c:layout>
      <c:barChart>
        <c:barDir val="col"/>
        <c:grouping val="clustered"/>
        <c:ser>
          <c:idx val="1"/>
          <c:order val="0"/>
          <c:tx>
            <c:v>2014</c:v>
          </c:tx>
          <c:spPr>
            <a:solidFill>
              <a:srgbClr val="C00000"/>
            </a:solidFill>
            <a:ln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Данные!$B$6:$B$17</c:f>
              <c:strCache>
                <c:ptCount val="12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  <c:pt idx="6">
                  <c:v>Июл</c:v>
                </c:pt>
                <c:pt idx="7">
                  <c:v>Авг</c:v>
                </c:pt>
                <c:pt idx="8">
                  <c:v>Сен</c:v>
                </c:pt>
                <c:pt idx="9">
                  <c:v>Окт</c:v>
                </c:pt>
                <c:pt idx="10">
                  <c:v>Ноя</c:v>
                </c:pt>
                <c:pt idx="11">
                  <c:v>Дек</c:v>
                </c:pt>
              </c:strCache>
            </c:strRef>
          </c:cat>
          <c:val>
            <c:numRef>
              <c:f>Данные!$F$6:$F$17</c:f>
              <c:numCache>
                <c:formatCode>#,##0</c:formatCode>
                <c:ptCount val="12"/>
                <c:pt idx="0">
                  <c:v>206.80316013999999</c:v>
                </c:pt>
                <c:pt idx="1">
                  <c:v>252.45392225000001</c:v>
                </c:pt>
                <c:pt idx="2">
                  <c:v>243.86163833000037</c:v>
                </c:pt>
                <c:pt idx="3">
                  <c:v>193.56362711</c:v>
                </c:pt>
                <c:pt idx="4">
                  <c:v>182.63611841000028</c:v>
                </c:pt>
                <c:pt idx="5">
                  <c:v>188.39776775000001</c:v>
                </c:pt>
                <c:pt idx="6">
                  <c:v>148.71918456999961</c:v>
                </c:pt>
                <c:pt idx="7">
                  <c:v>42.17465052</c:v>
                </c:pt>
                <c:pt idx="8">
                  <c:v>29.697545309999999</c:v>
                </c:pt>
                <c:pt idx="9">
                  <c:v>41.126980430000003</c:v>
                </c:pt>
                <c:pt idx="10">
                  <c:v>21.535849029999987</c:v>
                </c:pt>
                <c:pt idx="11">
                  <c:v>51.816343910000001</c:v>
                </c:pt>
              </c:numCache>
            </c:numRef>
          </c:val>
        </c:ser>
        <c:gapWidth val="89"/>
        <c:axId val="56370304"/>
        <c:axId val="56371840"/>
      </c:barChart>
      <c:catAx>
        <c:axId val="56370304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6371840"/>
        <c:crosses val="autoZero"/>
        <c:auto val="1"/>
        <c:lblAlgn val="ctr"/>
        <c:lblOffset val="100"/>
      </c:catAx>
      <c:valAx>
        <c:axId val="56371840"/>
        <c:scaling>
          <c:orientation val="minMax"/>
        </c:scaling>
        <c:axPos val="l"/>
        <c:title>
          <c:tx>
            <c:rich>
              <a:bodyPr rot="0" vert="horz"/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/>
                  <a:t>Млн. руб.</a:t>
                </a:r>
              </a:p>
            </c:rich>
          </c:tx>
          <c:layout>
            <c:manualLayout>
              <c:xMode val="edge"/>
              <c:yMode val="edge"/>
              <c:x val="7.4979532667905566E-2"/>
              <c:y val="2.8357614718450049E-2"/>
            </c:manualLayout>
          </c:layout>
        </c:title>
        <c:numFmt formatCode="#,##0" sourceLinked="0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63703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4726626481952408"/>
          <c:y val="0.85887223600164064"/>
          <c:w val="9.7656389698586268E-2"/>
          <c:h val="9.6774336450889425E-2"/>
        </c:manualLayout>
      </c:layout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/>
              <a:t>Оплачено пени</a:t>
            </a:r>
          </a:p>
        </c:rich>
      </c:tx>
      <c:layout>
        <c:manualLayout>
          <c:xMode val="edge"/>
          <c:yMode val="edge"/>
          <c:x val="0.40846102266413775"/>
          <c:y val="8.6030912802566526E-5"/>
        </c:manualLayout>
      </c:layout>
    </c:title>
    <c:plotArea>
      <c:layout>
        <c:manualLayout>
          <c:layoutTarget val="inner"/>
          <c:xMode val="edge"/>
          <c:yMode val="edge"/>
          <c:x val="0.15611095654706536"/>
          <c:y val="0.15147666201403348"/>
          <c:w val="0.84388900272224332"/>
          <c:h val="0.61744529553256711"/>
        </c:manualLayout>
      </c:layout>
      <c:barChart>
        <c:barDir val="col"/>
        <c:grouping val="clustered"/>
        <c:ser>
          <c:idx val="1"/>
          <c:order val="0"/>
          <c:tx>
            <c:v>2014</c:v>
          </c:tx>
          <c:spPr>
            <a:solidFill>
              <a:srgbClr val="9BBB59"/>
            </a:solidFill>
            <a:ln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Данные!$B$6:$B$17</c:f>
              <c:strCache>
                <c:ptCount val="12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  <c:pt idx="6">
                  <c:v>Июл</c:v>
                </c:pt>
                <c:pt idx="7">
                  <c:v>Авг</c:v>
                </c:pt>
                <c:pt idx="8">
                  <c:v>Сен</c:v>
                </c:pt>
                <c:pt idx="9">
                  <c:v>Окт</c:v>
                </c:pt>
                <c:pt idx="10">
                  <c:v>Ноя</c:v>
                </c:pt>
                <c:pt idx="11">
                  <c:v>Дек</c:v>
                </c:pt>
              </c:strCache>
            </c:strRef>
          </c:cat>
          <c:val>
            <c:numRef>
              <c:f>Данные!$H$6:$H$17</c:f>
              <c:numCache>
                <c:formatCode>#,##0</c:formatCode>
                <c:ptCount val="12"/>
                <c:pt idx="0">
                  <c:v>26.797571560000005</c:v>
                </c:pt>
                <c:pt idx="1">
                  <c:v>21.748842879999923</c:v>
                </c:pt>
                <c:pt idx="2">
                  <c:v>16.625279259999989</c:v>
                </c:pt>
                <c:pt idx="3">
                  <c:v>119.36754938999999</c:v>
                </c:pt>
                <c:pt idx="4">
                  <c:v>28.965570209999925</c:v>
                </c:pt>
                <c:pt idx="5">
                  <c:v>23.748107029999989</c:v>
                </c:pt>
                <c:pt idx="6">
                  <c:v>17.934854219999998</c:v>
                </c:pt>
                <c:pt idx="7">
                  <c:v>22.532549229999951</c:v>
                </c:pt>
                <c:pt idx="8">
                  <c:v>80.987225790000238</c:v>
                </c:pt>
                <c:pt idx="9">
                  <c:v>4.4787577799999996</c:v>
                </c:pt>
                <c:pt idx="10">
                  <c:v>11.124305379999999</c:v>
                </c:pt>
                <c:pt idx="11">
                  <c:v>20.344933220000001</c:v>
                </c:pt>
              </c:numCache>
            </c:numRef>
          </c:val>
        </c:ser>
        <c:gapWidth val="89"/>
        <c:axId val="56388608"/>
        <c:axId val="56754944"/>
      </c:barChart>
      <c:catAx>
        <c:axId val="5638860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6754944"/>
        <c:crosses val="autoZero"/>
        <c:auto val="1"/>
        <c:lblAlgn val="ctr"/>
        <c:lblOffset val="100"/>
      </c:catAx>
      <c:valAx>
        <c:axId val="56754944"/>
        <c:scaling>
          <c:orientation val="minMax"/>
        </c:scaling>
        <c:axPos val="l"/>
        <c:title>
          <c:tx>
            <c:rich>
              <a:bodyPr rot="0" vert="horz"/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/>
                  <a:t>Млн. руб.</a:t>
                </a:r>
              </a:p>
            </c:rich>
          </c:tx>
          <c:layout>
            <c:manualLayout>
              <c:xMode val="edge"/>
              <c:yMode val="edge"/>
              <c:x val="7.171957519908552E-2"/>
              <c:y val="2.447652376786235E-2"/>
            </c:manualLayout>
          </c:layout>
        </c:title>
        <c:numFmt formatCode="#,##0" sourceLinked="0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6388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4726626481952408"/>
          <c:y val="0.86486894111281498"/>
          <c:w val="9.7656389698586268E-2"/>
          <c:h val="9.2664529404944504E-2"/>
        </c:manualLayout>
      </c:layout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/>
              <a:t>Прекращен учет пени</a:t>
            </a:r>
          </a:p>
        </c:rich>
      </c:tx>
      <c:layout>
        <c:manualLayout>
          <c:xMode val="edge"/>
          <c:yMode val="edge"/>
          <c:x val="0.36117197029203552"/>
          <c:y val="8.6030912802566526E-5"/>
        </c:manualLayout>
      </c:layout>
    </c:title>
    <c:plotArea>
      <c:layout>
        <c:manualLayout>
          <c:layoutTarget val="inner"/>
          <c:xMode val="edge"/>
          <c:yMode val="edge"/>
          <c:x val="0.15611099783475996"/>
          <c:y val="0.16443865847225841"/>
          <c:w val="0.84388900272224332"/>
          <c:h val="0.6112666627420611"/>
        </c:manualLayout>
      </c:layout>
      <c:barChart>
        <c:barDir val="col"/>
        <c:grouping val="clustered"/>
        <c:ser>
          <c:idx val="1"/>
          <c:order val="0"/>
          <c:tx>
            <c:v>2014</c:v>
          </c:tx>
          <c:spPr>
            <a:solidFill>
              <a:srgbClr val="8064A2"/>
            </a:solidFill>
            <a:ln>
              <a:solidFill>
                <a:srgbClr val="000000"/>
              </a:solidFill>
              <a:prstDash val="solid"/>
            </a:ln>
          </c:spPr>
          <c:dLbls>
            <c:dLbl>
              <c:idx val="3"/>
              <c:layout>
                <c:manualLayout>
                  <c:x val="3.8893981049346431E-2"/>
                  <c:y val="0.50523958032749849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Данные!$B$6:$B$17</c:f>
              <c:strCache>
                <c:ptCount val="12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  <c:pt idx="6">
                  <c:v>Июл</c:v>
                </c:pt>
                <c:pt idx="7">
                  <c:v>Авг</c:v>
                </c:pt>
                <c:pt idx="8">
                  <c:v>Сен</c:v>
                </c:pt>
                <c:pt idx="9">
                  <c:v>Окт</c:v>
                </c:pt>
                <c:pt idx="10">
                  <c:v>Ноя</c:v>
                </c:pt>
                <c:pt idx="11">
                  <c:v>Дек</c:v>
                </c:pt>
              </c:strCache>
            </c:strRef>
          </c:cat>
          <c:val>
            <c:numRef>
              <c:f>Данные!$J$6:$J$17</c:f>
              <c:numCache>
                <c:formatCode>#,##0</c:formatCode>
                <c:ptCount val="12"/>
                <c:pt idx="0">
                  <c:v>26.587142569999958</c:v>
                </c:pt>
                <c:pt idx="1">
                  <c:v>33.720526080000013</c:v>
                </c:pt>
                <c:pt idx="2">
                  <c:v>39.164587529999999</c:v>
                </c:pt>
                <c:pt idx="3">
                  <c:v>1003.4965932699999</c:v>
                </c:pt>
                <c:pt idx="4">
                  <c:v>7.2016502200000003</c:v>
                </c:pt>
                <c:pt idx="5">
                  <c:v>6.1021551199999848</c:v>
                </c:pt>
                <c:pt idx="6">
                  <c:v>52.022989450000004</c:v>
                </c:pt>
                <c:pt idx="7">
                  <c:v>8.13128633</c:v>
                </c:pt>
                <c:pt idx="8">
                  <c:v>10.72505419</c:v>
                </c:pt>
                <c:pt idx="9">
                  <c:v>18.62399842000006</c:v>
                </c:pt>
                <c:pt idx="10">
                  <c:v>19.626949969999988</c:v>
                </c:pt>
                <c:pt idx="11">
                  <c:v>7.3454849599999807</c:v>
                </c:pt>
              </c:numCache>
            </c:numRef>
          </c:val>
        </c:ser>
        <c:gapWidth val="89"/>
        <c:axId val="56784000"/>
        <c:axId val="56785536"/>
      </c:barChart>
      <c:catAx>
        <c:axId val="56784000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6785536"/>
        <c:crosses val="autoZero"/>
        <c:auto val="1"/>
        <c:lblAlgn val="ctr"/>
        <c:lblOffset val="100"/>
      </c:catAx>
      <c:valAx>
        <c:axId val="56785536"/>
        <c:scaling>
          <c:orientation val="minMax"/>
          <c:max val="300"/>
        </c:scaling>
        <c:axPos val="l"/>
        <c:title>
          <c:tx>
            <c:rich>
              <a:bodyPr rot="0" vert="horz"/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/>
                  <a:t>Млн. руб.</a:t>
                </a:r>
              </a:p>
            </c:rich>
          </c:tx>
          <c:layout>
            <c:manualLayout>
              <c:xMode val="edge"/>
              <c:yMode val="edge"/>
              <c:x val="8.1499447605545589E-2"/>
              <c:y val="2.3329444930494735E-2"/>
            </c:manualLayout>
          </c:layout>
        </c:title>
        <c:numFmt formatCode="#,##0" sourceLinked="0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6784000"/>
        <c:crosses val="autoZero"/>
        <c:crossBetween val="between"/>
        <c:majorUnit val="100"/>
      </c:valAx>
    </c:plotArea>
    <c:legend>
      <c:legendPos val="r"/>
      <c:layout>
        <c:manualLayout>
          <c:xMode val="edge"/>
          <c:yMode val="edge"/>
          <c:x val="0.44921939261349575"/>
          <c:y val="0.86486894111281498"/>
          <c:w val="9.7656389698586268E-2"/>
          <c:h val="9.2664529404944504E-2"/>
        </c:manualLayout>
      </c:layout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100" b="1" i="0" u="none" strike="noStrike" baseline="0">
                <a:solidFill>
                  <a:srgbClr val="000000"/>
                </a:solidFill>
                <a:latin typeface="Calibri"/>
                <a:cs typeface="Calibri"/>
              </a:rPr>
              <a:t>Структура пени по секторам 01.01.2014</a:t>
            </a:r>
          </a:p>
        </c:rich>
      </c:tx>
      <c:layout/>
      <c:spPr>
        <a:noFill/>
        <a:ln w="25400">
          <a:noFill/>
        </a:ln>
      </c:spPr>
    </c:title>
    <c:plotArea>
      <c:layout/>
      <c:pieChart>
        <c:varyColors val="1"/>
        <c:ser>
          <c:idx val="0"/>
          <c:order val="0"/>
          <c:tx>
            <c:strRef>
              <c:f>'Данные для графика'!$F$1</c:f>
              <c:strCache>
                <c:ptCount val="1"/>
                <c:pt idx="0">
                  <c:v>Структура пени по секторам 01.01.2014</c:v>
                </c:pt>
              </c:strCache>
            </c:strRef>
          </c:tx>
          <c:spPr>
            <a:ln>
              <a:noFill/>
            </a:ln>
          </c:spPr>
          <c:dPt>
            <c:idx val="0"/>
            <c:spPr>
              <a:solidFill>
                <a:srgbClr val="4F81BD"/>
              </a:solidFill>
              <a:ln w="25400">
                <a:noFill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</c:dLbls>
          <c:cat>
            <c:strRef>
              <c:f>'Данные для графика'!$A$2:$A$8</c:f>
              <c:strCache>
                <c:ptCount val="7"/>
                <c:pt idx="0">
                  <c:v>РД за электроэнергию</c:v>
                </c:pt>
                <c:pt idx="1">
                  <c:v>РД за мощность</c:v>
                </c:pt>
                <c:pt idx="2">
                  <c:v>РСВ</c:v>
                </c:pt>
                <c:pt idx="3">
                  <c:v>КОМ (ДРМ)</c:v>
                </c:pt>
                <c:pt idx="4">
                  <c:v>ДПМ</c:v>
                </c:pt>
                <c:pt idx="5">
                  <c:v>Прочие</c:v>
                </c:pt>
                <c:pt idx="6">
                  <c:v>БР</c:v>
                </c:pt>
              </c:strCache>
            </c:strRef>
          </c:cat>
          <c:val>
            <c:numRef>
              <c:f>'Данные для графика'!$F$2:$F$8</c:f>
              <c:numCache>
                <c:formatCode>0.0%</c:formatCode>
                <c:ptCount val="7"/>
                <c:pt idx="0">
                  <c:v>0.40485407395999912</c:v>
                </c:pt>
                <c:pt idx="1">
                  <c:v>0.35390028427459796</c:v>
                </c:pt>
                <c:pt idx="2">
                  <c:v>8.1606909042595821E-2</c:v>
                </c:pt>
                <c:pt idx="3">
                  <c:v>9.6056255272754063E-2</c:v>
                </c:pt>
                <c:pt idx="4">
                  <c:v>2.8053239188469033E-2</c:v>
                </c:pt>
                <c:pt idx="5">
                  <c:v>2.7739610729358984E-2</c:v>
                </c:pt>
                <c:pt idx="6">
                  <c:v>7.7896275322270831E-3</c:v>
                </c:pt>
              </c:numCache>
            </c:numRef>
          </c:val>
        </c:ser>
        <c:firstSliceAng val="0"/>
      </c:pieChart>
      <c:spPr>
        <a:noFill/>
        <a:ln w="25400">
          <a:noFill/>
        </a:ln>
      </c:spPr>
    </c:plotArea>
    <c:plotVisOnly val="1"/>
    <c:dispBlanksAs val="zero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0.02387</cdr:x>
      <cdr:y>0.0586</cdr:y>
    </cdr:from>
    <cdr:to>
      <cdr:x>0.12075</cdr:x>
      <cdr:y>0.14365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0025" y="209550"/>
          <a:ext cx="8096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900"/>
            <a:t>млн. руб.</a:t>
          </a:r>
        </a:p>
      </cdr:txBody>
    </cdr:sp>
  </cdr:relSizeAnchor>
  <cdr:relSizeAnchor xmlns:cdr="http://schemas.openxmlformats.org/drawingml/2006/chartDrawing">
    <cdr:from>
      <cdr:x>0.02387</cdr:x>
      <cdr:y>0.0586</cdr:y>
    </cdr:from>
    <cdr:to>
      <cdr:x>0.12075</cdr:x>
      <cdr:y>0.14365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00025" y="209550"/>
          <a:ext cx="8096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900"/>
            <a:t>млн. руб.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0.1554</cdr:x>
      <cdr:y>0.11251</cdr:y>
    </cdr:from>
    <cdr:to>
      <cdr:x>0.29145</cdr:x>
      <cdr:y>0.2399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2168" y="216024"/>
          <a:ext cx="1323910" cy="244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47 904</a:t>
          </a:r>
        </a:p>
      </cdr:txBody>
    </cdr:sp>
  </cdr:relSizeAnchor>
  <cdr:relSizeAnchor xmlns:cdr="http://schemas.openxmlformats.org/drawingml/2006/chartDrawing">
    <cdr:from>
      <cdr:x>0.1998</cdr:x>
      <cdr:y>0.11251</cdr:y>
    </cdr:from>
    <cdr:to>
      <cdr:x>0.33585</cdr:x>
      <cdr:y>0.2399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44216" y="216024"/>
          <a:ext cx="1323910" cy="244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47 839</a:t>
          </a:r>
        </a:p>
      </cdr:txBody>
    </cdr:sp>
  </cdr:relSizeAnchor>
  <cdr:relSizeAnchor xmlns:cdr="http://schemas.openxmlformats.org/drawingml/2006/chartDrawing">
    <cdr:from>
      <cdr:x>0.25159</cdr:x>
      <cdr:y>0.11251</cdr:y>
    </cdr:from>
    <cdr:to>
      <cdr:x>0.38765</cdr:x>
      <cdr:y>0.2399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48272" y="216024"/>
          <a:ext cx="1324007" cy="244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45 831</a:t>
          </a:r>
        </a:p>
      </cdr:txBody>
    </cdr:sp>
  </cdr:relSizeAnchor>
  <cdr:relSizeAnchor xmlns:cdr="http://schemas.openxmlformats.org/drawingml/2006/chartDrawing">
    <cdr:from>
      <cdr:x>0.29599</cdr:x>
      <cdr:y>0.11251</cdr:y>
    </cdr:from>
    <cdr:to>
      <cdr:x>0.43205</cdr:x>
      <cdr:y>0.2399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80320" y="216024"/>
          <a:ext cx="1324007" cy="244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45 844</a:t>
          </a:r>
        </a:p>
      </cdr:txBody>
    </cdr:sp>
  </cdr:relSizeAnchor>
  <cdr:relSizeAnchor xmlns:cdr="http://schemas.openxmlformats.org/drawingml/2006/chartDrawing">
    <cdr:from>
      <cdr:x>0.34779</cdr:x>
      <cdr:y>0.11251</cdr:y>
    </cdr:from>
    <cdr:to>
      <cdr:x>0.48384</cdr:x>
      <cdr:y>0.2399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384376" y="216024"/>
          <a:ext cx="1323910" cy="244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43 959</a:t>
          </a:r>
        </a:p>
      </cdr:txBody>
    </cdr:sp>
  </cdr:relSizeAnchor>
  <cdr:relSizeAnchor xmlns:cdr="http://schemas.openxmlformats.org/drawingml/2006/chartDrawing">
    <cdr:from>
      <cdr:x>0.39219</cdr:x>
      <cdr:y>0.11251</cdr:y>
    </cdr:from>
    <cdr:to>
      <cdr:x>0.52824</cdr:x>
      <cdr:y>0.2399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816424" y="216024"/>
          <a:ext cx="1323910" cy="244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43 946</a:t>
          </a:r>
        </a:p>
      </cdr:txBody>
    </cdr:sp>
  </cdr:relSizeAnchor>
  <cdr:relSizeAnchor xmlns:cdr="http://schemas.openxmlformats.org/drawingml/2006/chartDrawing">
    <cdr:from>
      <cdr:x>0.44399</cdr:x>
      <cdr:y>0.11251</cdr:y>
    </cdr:from>
    <cdr:to>
      <cdr:x>0.58004</cdr:x>
      <cdr:y>0.2399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320480" y="216024"/>
          <a:ext cx="1323910" cy="2445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45 418</a:t>
          </a:r>
        </a:p>
      </cdr:txBody>
    </cdr:sp>
  </cdr:relSizeAnchor>
  <cdr:relSizeAnchor xmlns:cdr="http://schemas.openxmlformats.org/drawingml/2006/chartDrawing">
    <cdr:from>
      <cdr:x>0.48839</cdr:x>
      <cdr:y>0.11251</cdr:y>
    </cdr:from>
    <cdr:to>
      <cdr:x>0.62445</cdr:x>
      <cdr:y>0.2399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752528" y="216024"/>
          <a:ext cx="1324007" cy="244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44 472</a:t>
          </a:r>
        </a:p>
      </cdr:txBody>
    </cdr:sp>
  </cdr:relSizeAnchor>
  <cdr:relSizeAnchor xmlns:cdr="http://schemas.openxmlformats.org/drawingml/2006/chartDrawing">
    <cdr:from>
      <cdr:x>0.53279</cdr:x>
      <cdr:y>0.11251</cdr:y>
    </cdr:from>
    <cdr:to>
      <cdr:x>0.66885</cdr:x>
      <cdr:y>0.2399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5184576" y="216024"/>
          <a:ext cx="1324007" cy="2445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45 027</a:t>
          </a:r>
        </a:p>
      </cdr:txBody>
    </cdr:sp>
  </cdr:relSizeAnchor>
  <cdr:relSizeAnchor xmlns:cdr="http://schemas.openxmlformats.org/drawingml/2006/chartDrawing">
    <cdr:from>
      <cdr:x>0.58459</cdr:x>
      <cdr:y>0.11251</cdr:y>
    </cdr:from>
    <cdr:to>
      <cdr:x>0.72064</cdr:x>
      <cdr:y>0.2399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5688632" y="216024"/>
          <a:ext cx="1323910" cy="244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46 389</a:t>
          </a:r>
        </a:p>
      </cdr:txBody>
    </cdr:sp>
  </cdr:relSizeAnchor>
  <cdr:relSizeAnchor xmlns:cdr="http://schemas.openxmlformats.org/drawingml/2006/chartDrawing">
    <cdr:from>
      <cdr:x>0.63638</cdr:x>
      <cdr:y>0.11251</cdr:y>
    </cdr:from>
    <cdr:to>
      <cdr:x>0.77243</cdr:x>
      <cdr:y>0.2399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6192688" y="216024"/>
          <a:ext cx="1323909" cy="2445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45 249</a:t>
          </a:r>
        </a:p>
      </cdr:txBody>
    </cdr:sp>
  </cdr:relSizeAnchor>
  <cdr:relSizeAnchor xmlns:cdr="http://schemas.openxmlformats.org/drawingml/2006/chartDrawing">
    <cdr:from>
      <cdr:x>0.68078</cdr:x>
      <cdr:y>0.11251</cdr:y>
    </cdr:from>
    <cdr:to>
      <cdr:x>0.81684</cdr:x>
      <cdr:y>0.2399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6624736" y="216024"/>
          <a:ext cx="1324007" cy="244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45 864</a:t>
          </a:r>
        </a:p>
      </cdr:txBody>
    </cdr:sp>
  </cdr:relSizeAnchor>
  <cdr:relSizeAnchor xmlns:cdr="http://schemas.openxmlformats.org/drawingml/2006/chartDrawing">
    <cdr:from>
      <cdr:x>0.72518</cdr:x>
      <cdr:y>0.11251</cdr:y>
    </cdr:from>
    <cdr:to>
      <cdr:x>0.86124</cdr:x>
      <cdr:y>0.2399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7056784" y="216024"/>
          <a:ext cx="1324006" cy="244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46 </a:t>
          </a:r>
          <a:r>
            <a:rPr lang="ru-RU" sz="600" b="1" dirty="0" smtClean="0"/>
            <a:t>812</a:t>
          </a:r>
          <a:endParaRPr lang="ru-RU" sz="600" b="1" dirty="0"/>
        </a:p>
      </cdr:txBody>
    </cdr:sp>
  </cdr:relSizeAnchor>
  <cdr:relSizeAnchor xmlns:cdr="http://schemas.openxmlformats.org/drawingml/2006/chartDrawing">
    <cdr:from>
      <cdr:x>0.07347</cdr:x>
      <cdr:y>0.05732</cdr:y>
    </cdr:from>
    <cdr:to>
      <cdr:x>0.20952</cdr:x>
      <cdr:y>0.18471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685800" y="114300"/>
          <a:ext cx="12700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 smtClean="0"/>
            <a:t>млн.руб.</a:t>
          </a:r>
          <a:endParaRPr lang="ru-RU" sz="6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0.1483</cdr:x>
      <cdr:y>0.11465</cdr:y>
    </cdr:from>
    <cdr:to>
      <cdr:x>0.28435</cdr:x>
      <cdr:y>0.24204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84300" y="228600"/>
          <a:ext cx="12700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/>
            <a:t> 5 153</a:t>
          </a:r>
        </a:p>
      </cdr:txBody>
    </cdr:sp>
  </cdr:relSizeAnchor>
  <cdr:relSizeAnchor xmlns:cdr="http://schemas.openxmlformats.org/drawingml/2006/chartDrawing">
    <cdr:from>
      <cdr:x>0.19252</cdr:x>
      <cdr:y>0.10191</cdr:y>
    </cdr:from>
    <cdr:to>
      <cdr:x>0.32857</cdr:x>
      <cdr:y>0.2293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97050" y="203200"/>
          <a:ext cx="12700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5 307</a:t>
          </a:r>
        </a:p>
      </cdr:txBody>
    </cdr:sp>
  </cdr:relSizeAnchor>
  <cdr:relSizeAnchor xmlns:cdr="http://schemas.openxmlformats.org/drawingml/2006/chartDrawing">
    <cdr:from>
      <cdr:x>0.23856</cdr:x>
      <cdr:y>0.11538</cdr:y>
    </cdr:from>
    <cdr:to>
      <cdr:x>0.37462</cdr:x>
      <cdr:y>0.24277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304256" y="216024"/>
          <a:ext cx="1314210" cy="238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5 503</a:t>
          </a:r>
        </a:p>
      </cdr:txBody>
    </cdr:sp>
  </cdr:relSizeAnchor>
  <cdr:relSizeAnchor xmlns:cdr="http://schemas.openxmlformats.org/drawingml/2006/chartDrawing">
    <cdr:from>
      <cdr:x>0.29074</cdr:x>
      <cdr:y>0.11538</cdr:y>
    </cdr:from>
    <cdr:to>
      <cdr:x>0.4268</cdr:x>
      <cdr:y>0.24277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08312" y="216024"/>
          <a:ext cx="1314210" cy="238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5 692</a:t>
          </a:r>
        </a:p>
      </cdr:txBody>
    </cdr:sp>
  </cdr:relSizeAnchor>
  <cdr:relSizeAnchor xmlns:cdr="http://schemas.openxmlformats.org/drawingml/2006/chartDrawing">
    <cdr:from>
      <cdr:x>0.33547</cdr:x>
      <cdr:y>0.19231</cdr:y>
    </cdr:from>
    <cdr:to>
      <cdr:x>0.47152</cdr:x>
      <cdr:y>0.3197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240360" y="360040"/>
          <a:ext cx="1314113" cy="238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4 763</a:t>
          </a:r>
        </a:p>
      </cdr:txBody>
    </cdr:sp>
  </cdr:relSizeAnchor>
  <cdr:relSizeAnchor xmlns:cdr="http://schemas.openxmlformats.org/drawingml/2006/chartDrawing">
    <cdr:from>
      <cdr:x>0.3802</cdr:x>
      <cdr:y>0.19231</cdr:y>
    </cdr:from>
    <cdr:to>
      <cdr:x>0.51625</cdr:x>
      <cdr:y>0.3197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672408" y="360040"/>
          <a:ext cx="1314113" cy="238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4 909</a:t>
          </a:r>
        </a:p>
      </cdr:txBody>
    </cdr:sp>
  </cdr:relSizeAnchor>
  <cdr:relSizeAnchor xmlns:cdr="http://schemas.openxmlformats.org/drawingml/2006/chartDrawing">
    <cdr:from>
      <cdr:x>0.42493</cdr:x>
      <cdr:y>0.11538</cdr:y>
    </cdr:from>
    <cdr:to>
      <cdr:x>0.56098</cdr:x>
      <cdr:y>0.24277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104456" y="216024"/>
          <a:ext cx="1314113" cy="238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5 068</a:t>
          </a:r>
        </a:p>
      </cdr:txBody>
    </cdr:sp>
  </cdr:relSizeAnchor>
  <cdr:relSizeAnchor xmlns:cdr="http://schemas.openxmlformats.org/drawingml/2006/chartDrawing">
    <cdr:from>
      <cdr:x>0.47712</cdr:x>
      <cdr:y>0.11538</cdr:y>
    </cdr:from>
    <cdr:to>
      <cdr:x>0.61318</cdr:x>
      <cdr:y>0.24277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608512" y="216024"/>
          <a:ext cx="1314209" cy="238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/>
            <a:t> 5 146</a:t>
          </a:r>
        </a:p>
      </cdr:txBody>
    </cdr:sp>
  </cdr:relSizeAnchor>
  <cdr:relSizeAnchor xmlns:cdr="http://schemas.openxmlformats.org/drawingml/2006/chartDrawing">
    <cdr:from>
      <cdr:x>0.5293</cdr:x>
      <cdr:y>0.11538</cdr:y>
    </cdr:from>
    <cdr:to>
      <cdr:x>0.66536</cdr:x>
      <cdr:y>0.24277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5112568" y="216024"/>
          <a:ext cx="1314210" cy="238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5 157</a:t>
          </a:r>
        </a:p>
      </cdr:txBody>
    </cdr:sp>
  </cdr:relSizeAnchor>
  <cdr:relSizeAnchor xmlns:cdr="http://schemas.openxmlformats.org/drawingml/2006/chartDrawing">
    <cdr:from>
      <cdr:x>0.57403</cdr:x>
      <cdr:y>0.11538</cdr:y>
    </cdr:from>
    <cdr:to>
      <cdr:x>0.71008</cdr:x>
      <cdr:y>0.24277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5544616" y="216024"/>
          <a:ext cx="1314113" cy="238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5 096</a:t>
          </a:r>
        </a:p>
      </cdr:txBody>
    </cdr:sp>
  </cdr:relSizeAnchor>
  <cdr:relSizeAnchor xmlns:cdr="http://schemas.openxmlformats.org/drawingml/2006/chartDrawing">
    <cdr:from>
      <cdr:x>0.61876</cdr:x>
      <cdr:y>0.11538</cdr:y>
    </cdr:from>
    <cdr:to>
      <cdr:x>0.75481</cdr:x>
      <cdr:y>0.24277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5976664" y="216024"/>
          <a:ext cx="1314113" cy="238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5 114</a:t>
          </a:r>
        </a:p>
      </cdr:txBody>
    </cdr:sp>
  </cdr:relSizeAnchor>
  <cdr:relSizeAnchor xmlns:cdr="http://schemas.openxmlformats.org/drawingml/2006/chartDrawing">
    <cdr:from>
      <cdr:x>0.66349</cdr:x>
      <cdr:y>0.11538</cdr:y>
    </cdr:from>
    <cdr:to>
      <cdr:x>0.79955</cdr:x>
      <cdr:y>0.24277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6408712" y="216024"/>
          <a:ext cx="1314209" cy="238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5 105</a:t>
          </a:r>
        </a:p>
      </cdr:txBody>
    </cdr:sp>
  </cdr:relSizeAnchor>
  <cdr:relSizeAnchor xmlns:cdr="http://schemas.openxmlformats.org/drawingml/2006/chartDrawing">
    <cdr:from>
      <cdr:x>0.70822</cdr:x>
      <cdr:y>0.11538</cdr:y>
    </cdr:from>
    <cdr:to>
      <cdr:x>0.84428</cdr:x>
      <cdr:y>0.24277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6840760" y="216024"/>
          <a:ext cx="1314209" cy="238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rtlCol="0"/>
        <a:lstStyle xmlns:a="http://schemas.openxmlformats.org/drawingml/2006/main"/>
        <a:p xmlns:a="http://schemas.openxmlformats.org/drawingml/2006/main">
          <a:r>
            <a:rPr lang="ru-RU" sz="600" b="1" dirty="0"/>
            <a:t> 5 </a:t>
          </a:r>
          <a:r>
            <a:rPr lang="ru-RU" sz="600" b="1" dirty="0" smtClean="0"/>
            <a:t>128</a:t>
          </a:r>
          <a:endParaRPr lang="ru-RU" sz="600" b="1" dirty="0"/>
        </a:p>
      </cdr:txBody>
    </cdr:sp>
  </cdr:relSizeAnchor>
  <cdr:relSizeAnchor xmlns:cdr="http://schemas.openxmlformats.org/drawingml/2006/chartDrawing">
    <cdr:from>
      <cdr:x>0.06709</cdr:x>
      <cdr:y>0</cdr:y>
    </cdr:from>
    <cdr:to>
      <cdr:x>0.20416</cdr:x>
      <cdr:y>0.13065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648072" y="0"/>
          <a:ext cx="1323910" cy="244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600" b="1" dirty="0" smtClean="0"/>
            <a:t>млн.руб.</a:t>
          </a:r>
          <a:endParaRPr lang="ru-RU" sz="6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0.37161</cdr:x>
      <cdr:y>0.32</cdr:y>
    </cdr:from>
    <cdr:to>
      <cdr:x>0.61207</cdr:x>
      <cdr:y>0.44356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>
          <a:off x="2448272" y="1728192"/>
          <a:ext cx="1584176" cy="667298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4F81BD">
            <a:lumMod val="20000"/>
            <a:lumOff val="80000"/>
          </a:srgbClr>
        </a:solidFill>
        <a:ln xmlns:a="http://schemas.openxmlformats.org/drawingml/2006/main" w="12700" cap="flat" cmpd="sng" algn="ctr">
          <a:solidFill>
            <a:sysClr val="window" lastClr="FFFFFF">
              <a:lumMod val="50000"/>
            </a:sysClr>
          </a:solidFill>
          <a:prstDash val="solid"/>
        </a:ln>
        <a:effectLst xmlns:a="http://schemas.openxmlformats.org/drawingml/2006/main"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36000" rIns="36000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100" b="0" i="0" u="none" strike="noStrike" dirty="0">
              <a:solidFill>
                <a:srgbClr val="000000"/>
              </a:solidFill>
              <a:latin typeface="Calibri"/>
              <a:cs typeface="Calibri"/>
            </a:rPr>
            <a:t>172 млн. руб. (8,25%)</a:t>
          </a:r>
        </a:p>
      </cdr:txBody>
    </cdr:sp>
  </cdr:relSizeAnchor>
  <cdr:relSizeAnchor xmlns:cdr="http://schemas.openxmlformats.org/drawingml/2006/chartDrawing">
    <cdr:from>
      <cdr:x>0.37161</cdr:x>
      <cdr:y>0.61333</cdr:y>
    </cdr:from>
    <cdr:to>
      <cdr:x>0.61207</cdr:x>
      <cdr:y>0.7213</cdr:y>
    </cdr:to>
    <cdr:sp macro="" textlink="">
      <cdr:nvSpPr>
        <cdr:cNvPr id="3" name="Стрелка вправо 2"/>
        <cdr:cNvSpPr/>
      </cdr:nvSpPr>
      <cdr:spPr>
        <a:xfrm xmlns:a="http://schemas.openxmlformats.org/drawingml/2006/main">
          <a:off x="2448272" y="3312368"/>
          <a:ext cx="1584176" cy="583103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C0504D">
            <a:lumMod val="20000"/>
            <a:lumOff val="80000"/>
          </a:srgbClr>
        </a:solidFill>
        <a:ln xmlns:a="http://schemas.openxmlformats.org/drawingml/2006/main" w="12700" cap="flat" cmpd="sng" algn="ctr">
          <a:solidFill>
            <a:sysClr val="window" lastClr="FFFFFF">
              <a:lumMod val="50000"/>
            </a:sysClr>
          </a:solidFill>
          <a:prstDash val="solid"/>
        </a:ln>
        <a:effectLst xmlns:a="http://schemas.openxmlformats.org/drawingml/2006/main"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36000" rIns="36000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100" b="0" i="0" u="none" strike="noStrike" dirty="0">
              <a:solidFill>
                <a:srgbClr val="000000"/>
              </a:solidFill>
              <a:latin typeface="Calibri"/>
              <a:cs typeface="Calibri"/>
            </a:rPr>
            <a:t>157 млн. руб. (8,61%)</a:t>
          </a:r>
          <a:endParaRPr lang="ru-RU" sz="1000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0.37161</cdr:x>
      <cdr:y>0.74667</cdr:y>
    </cdr:from>
    <cdr:to>
      <cdr:x>0.61207</cdr:x>
      <cdr:y>0.83519</cdr:y>
    </cdr:to>
    <cdr:sp macro="" textlink="">
      <cdr:nvSpPr>
        <cdr:cNvPr id="5" name="Стрелка вправо 4"/>
        <cdr:cNvSpPr/>
      </cdr:nvSpPr>
      <cdr:spPr>
        <a:xfrm xmlns:a="http://schemas.openxmlformats.org/drawingml/2006/main">
          <a:off x="2448272" y="4032448"/>
          <a:ext cx="1584176" cy="478061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9BBB59">
            <a:lumMod val="40000"/>
            <a:lumOff val="60000"/>
          </a:srgbClr>
        </a:solidFill>
        <a:ln xmlns:a="http://schemas.openxmlformats.org/drawingml/2006/main" w="12700" cap="flat" cmpd="sng" algn="ctr">
          <a:solidFill>
            <a:sysClr val="window" lastClr="FFFFFF">
              <a:lumMod val="50000"/>
            </a:sysClr>
          </a:solidFill>
          <a:prstDash val="solid"/>
        </a:ln>
        <a:effectLst xmlns:a="http://schemas.openxmlformats.org/drawingml/2006/main"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36000" rIns="36000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050" b="0" i="0" u="none" strike="noStrike" dirty="0">
              <a:solidFill>
                <a:srgbClr val="000000"/>
              </a:solidFill>
              <a:latin typeface="Calibri"/>
              <a:cs typeface="Calibri"/>
            </a:rPr>
            <a:t>-169 млн. руб. (-40,14%)</a:t>
          </a:r>
        </a:p>
        <a:p xmlns:a="http://schemas.openxmlformats.org/drawingml/2006/main">
          <a:pPr algn="ctr"/>
          <a:endParaRPr lang="ru-RU" sz="1100" b="0" i="0" u="none" strike="noStrike" dirty="0">
            <a:solidFill>
              <a:srgbClr val="000000"/>
            </a:solidFill>
            <a:latin typeface="Calibri"/>
            <a:cs typeface="Calibri"/>
          </a:endParaRPr>
        </a:p>
      </cdr:txBody>
    </cdr:sp>
  </cdr:relSizeAnchor>
  <cdr:relSizeAnchor xmlns:cdr="http://schemas.openxmlformats.org/drawingml/2006/chartDrawing">
    <cdr:from>
      <cdr:x>0.37161</cdr:x>
      <cdr:y>0.8</cdr:y>
    </cdr:from>
    <cdr:to>
      <cdr:x>0.60795</cdr:x>
      <cdr:y>0.88852</cdr:y>
    </cdr:to>
    <cdr:sp macro="" textlink="">
      <cdr:nvSpPr>
        <cdr:cNvPr id="6" name="Стрелка вправо 5"/>
        <cdr:cNvSpPr/>
      </cdr:nvSpPr>
      <cdr:spPr>
        <a:xfrm xmlns:a="http://schemas.openxmlformats.org/drawingml/2006/main">
          <a:off x="2448272" y="4320480"/>
          <a:ext cx="1557061" cy="478061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accent4">
            <a:lumMod val="40000"/>
            <a:lumOff val="60000"/>
          </a:schemeClr>
        </a:solidFill>
        <a:ln xmlns:a="http://schemas.openxmlformats.org/drawingml/2006/main" w="12700">
          <a:solidFill>
            <a:schemeClr val="bg1">
              <a:lumMod val="50000"/>
            </a:schemeClr>
          </a:solidFill>
        </a:ln>
        <a:effectLst xmlns:a="http://schemas.openxmlformats.org/drawingml/2006/main"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36000" rIns="3600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50" b="0" i="0" u="none" strike="noStrike" dirty="0">
              <a:solidFill>
                <a:srgbClr val="000000"/>
              </a:solidFill>
              <a:latin typeface="Calibri"/>
              <a:cs typeface="Calibri"/>
            </a:rPr>
            <a:t>-76 млн. руб. (-15,35%)</a:t>
          </a:r>
        </a:p>
        <a:p xmlns:a="http://schemas.openxmlformats.org/drawingml/2006/main">
          <a:pPr algn="ctr"/>
          <a:endParaRPr lang="ru-RU" sz="9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0.37161</cdr:x>
      <cdr:y>0.88</cdr:y>
    </cdr:from>
    <cdr:to>
      <cdr:x>0.61207</cdr:x>
      <cdr:y>0.95676</cdr:y>
    </cdr:to>
    <cdr:sp macro="" textlink="">
      <cdr:nvSpPr>
        <cdr:cNvPr id="8" name="Стрелка вправо 7"/>
        <cdr:cNvSpPr/>
      </cdr:nvSpPr>
      <cdr:spPr>
        <a:xfrm xmlns:a="http://schemas.openxmlformats.org/drawingml/2006/main">
          <a:off x="2448272" y="4752528"/>
          <a:ext cx="1584176" cy="414550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C1FFDD"/>
        </a:solidFill>
        <a:ln xmlns:a="http://schemas.openxmlformats.org/drawingml/2006/main" w="12700" cap="flat" cmpd="sng" algn="ctr">
          <a:solidFill>
            <a:sysClr val="window" lastClr="FFFFFF">
              <a:lumMod val="50000"/>
            </a:sysClr>
          </a:solidFill>
          <a:prstDash val="solid"/>
        </a:ln>
        <a:effectLst xmlns:a="http://schemas.openxmlformats.org/drawingml/2006/main"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100" b="0" i="0" u="none" strike="noStrike" dirty="0">
              <a:solidFill>
                <a:srgbClr val="000000"/>
              </a:solidFill>
              <a:latin typeface="Calibri"/>
              <a:cs typeface="Calibri"/>
            </a:rPr>
            <a:t>-18 млн. руб. (-45%)</a:t>
          </a:r>
        </a:p>
        <a:p xmlns:a="http://schemas.openxmlformats.org/drawingml/2006/main">
          <a:pPr algn="ctr"/>
          <a:endParaRPr lang="ru-RU" sz="1000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0.37161</cdr:x>
      <cdr:y>0.85333</cdr:y>
    </cdr:from>
    <cdr:to>
      <cdr:x>0.61207</cdr:x>
      <cdr:y>0.92741</cdr:y>
    </cdr:to>
    <cdr:sp macro="" textlink="">
      <cdr:nvSpPr>
        <cdr:cNvPr id="7" name="Стрелка вправо 6"/>
        <cdr:cNvSpPr/>
      </cdr:nvSpPr>
      <cdr:spPr>
        <a:xfrm xmlns:a="http://schemas.openxmlformats.org/drawingml/2006/main">
          <a:off x="2448272" y="4608512"/>
          <a:ext cx="1584176" cy="400076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accent5">
            <a:lumMod val="40000"/>
            <a:lumOff val="60000"/>
          </a:schemeClr>
        </a:solidFill>
        <a:ln xmlns:a="http://schemas.openxmlformats.org/drawingml/2006/main" w="12700">
          <a:solidFill>
            <a:schemeClr val="bg1">
              <a:lumMod val="50000"/>
            </a:schemeClr>
          </a:solidFill>
        </a:ln>
        <a:effectLst xmlns:a="http://schemas.openxmlformats.org/drawingml/2006/main"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lIns="36000" rIns="3600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100" b="0" i="0" u="none" strike="noStrike" dirty="0">
              <a:solidFill>
                <a:srgbClr val="000000"/>
              </a:solidFill>
              <a:latin typeface="Calibri"/>
              <a:cs typeface="Calibri"/>
            </a:rPr>
            <a:t>-30 млн. руб. (-20,69%)</a:t>
          </a:r>
          <a:endParaRPr lang="ru-RU" sz="10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0.2186</cdr:x>
      <cdr:y>0.96</cdr:y>
    </cdr:from>
    <cdr:to>
      <cdr:x>0.35402</cdr:x>
      <cdr:y>0.99627</cdr:y>
    </cdr:to>
    <cdr:sp macro="" textlink="">
      <cdr:nvSpPr>
        <cdr:cNvPr id="16" name="Прямоугольник 15"/>
        <cdr:cNvSpPr/>
      </cdr:nvSpPr>
      <cdr:spPr>
        <a:xfrm xmlns:a="http://schemas.openxmlformats.org/drawingml/2006/main">
          <a:off x="1440160" y="5184576"/>
          <a:ext cx="892178" cy="1958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0.66421</cdr:x>
      <cdr:y>0.94972</cdr:y>
    </cdr:from>
    <cdr:to>
      <cdr:x>0.789</cdr:x>
      <cdr:y>0.98273</cdr:y>
    </cdr:to>
    <cdr:sp macro="" textlink="">
      <cdr:nvSpPr>
        <cdr:cNvPr id="17" name="Прямоугольник 16"/>
        <cdr:cNvSpPr/>
      </cdr:nvSpPr>
      <cdr:spPr>
        <a:xfrm xmlns:a="http://schemas.openxmlformats.org/drawingml/2006/main">
          <a:off x="4405732" y="4713009"/>
          <a:ext cx="827737" cy="16381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0.85863</cdr:x>
      <cdr:y>0.01986</cdr:y>
    </cdr:from>
    <cdr:to>
      <cdr:x>0.98581</cdr:x>
      <cdr:y>0.05916</cdr:y>
    </cdr:to>
    <cdr:sp macro="" textlink="">
      <cdr:nvSpPr>
        <cdr:cNvPr id="20" name="Прямоугольник 1"/>
        <cdr:cNvSpPr/>
      </cdr:nvSpPr>
      <cdr:spPr>
        <a:xfrm xmlns:a="http://schemas.openxmlformats.org/drawingml/2006/main">
          <a:off x="5695341" y="98538"/>
          <a:ext cx="843575" cy="19505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ru-RU" sz="900" b="1" i="0" u="none" strike="noStrike" dirty="0">
              <a:solidFill>
                <a:srgbClr val="000000"/>
              </a:solidFill>
              <a:latin typeface="+mn-lt"/>
            </a:rPr>
            <a:t>млн.</a:t>
          </a:r>
          <a:r>
            <a:rPr lang="ru-RU" sz="900" b="1" i="0" u="none" strike="noStrike" baseline="0" dirty="0">
              <a:solidFill>
                <a:srgbClr val="000000"/>
              </a:solidFill>
              <a:latin typeface="+mn-lt"/>
            </a:rPr>
            <a:t> руб.</a:t>
          </a:r>
        </a:p>
        <a:p xmlns:a="http://schemas.openxmlformats.org/drawingml/2006/main">
          <a:pPr algn="ctr"/>
          <a:endParaRPr lang="en-US" sz="900" b="1" i="0" u="none" strike="noStrike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</cdr:x>
      <cdr:y>0.92</cdr:y>
    </cdr:from>
    <cdr:to>
      <cdr:x>0.17194</cdr:x>
      <cdr:y>0.96061</cdr:y>
    </cdr:to>
    <cdr:sp macro="" textlink="">
      <cdr:nvSpPr>
        <cdr:cNvPr id="26" name="TextBox 25"/>
        <cdr:cNvSpPr txBox="1"/>
      </cdr:nvSpPr>
      <cdr:spPr>
        <a:xfrm xmlns:a="http://schemas.openxmlformats.org/drawingml/2006/main">
          <a:off x="0" y="4968552"/>
          <a:ext cx="1132779" cy="2193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/>
            <a:t>Сальдо</a:t>
          </a:r>
          <a:r>
            <a:rPr lang="ru-RU" sz="1100" baseline="0" dirty="0"/>
            <a:t> </a:t>
          </a:r>
          <a:r>
            <a:rPr lang="ru-RU" sz="1100" baseline="0" dirty="0" smtClean="0"/>
            <a:t>по</a:t>
          </a:r>
          <a:r>
            <a:rPr lang="en-US" sz="1100" baseline="0" dirty="0" smtClean="0"/>
            <a:t> </a:t>
          </a:r>
          <a:r>
            <a:rPr lang="ru-RU" sz="1100" baseline="0" dirty="0" smtClean="0"/>
            <a:t>состоянию</a:t>
          </a:r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6411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60" cy="496411"/>
          </a:xfrm>
          <a:prstGeom prst="rect">
            <a:avLst/>
          </a:prstGeom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46D7D99-2E81-431A-B843-A33D2ABC196B}" type="datetime1">
              <a:rPr lang="en-US"/>
              <a:pPr>
                <a:defRPr/>
              </a:pPr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60" cy="496411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60" cy="496411"/>
          </a:xfrm>
          <a:prstGeom prst="rect">
            <a:avLst/>
          </a:prstGeom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EFDE66-2E2A-4EB1-B870-F0B9FE995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6411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60" cy="496411"/>
          </a:xfrm>
          <a:prstGeom prst="rect">
            <a:avLst/>
          </a:prstGeom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1867B7-5877-4813-BB57-D191FD1842DE}" type="datetime1">
              <a:rPr lang="en-US"/>
              <a:pPr>
                <a:defRPr/>
              </a:pPr>
              <a:t>1/29/2015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60" cy="496411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60" cy="496411"/>
          </a:xfrm>
          <a:prstGeom prst="rect">
            <a:avLst/>
          </a:prstGeom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D1DADB6-E908-4025-9852-D3861583A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89BB-47DA-42DA-BCF0-6DAF21F96E78}" type="datetime1">
              <a:rPr lang="en-US"/>
              <a:pPr>
                <a:defRPr/>
              </a:pPr>
              <a:t>1/29/2015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0BE6-9852-46D9-834C-5E78003DE0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83EA-C689-4E7E-AB61-F5ADD52728F7}" type="datetime1">
              <a:rPr lang="en-US"/>
              <a:pPr>
                <a:defRPr/>
              </a:pPr>
              <a:t>1/29/2015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AE99-4AB4-4B45-871C-1BCAF2EDD3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1046E-60C3-4B12-BFDE-0936D0193420}" type="datetime1">
              <a:rPr lang="en-US"/>
              <a:pPr>
                <a:defRPr/>
              </a:pPr>
              <a:t>1/29/2015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AC59-55F7-4BCD-9D52-7EEA753551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C08CA-BE60-4D0A-B3FC-CCF794DF3EE4}" type="datetime1">
              <a:rPr lang="en-US"/>
              <a:pPr>
                <a:defRPr/>
              </a:pPr>
              <a:t>1/29/2015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CD768-CEA6-4C5E-BBEC-8403C1712E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DA72-4077-4B5D-9D31-9E9D4939A1BB}" type="datetime1">
              <a:rPr lang="en-US"/>
              <a:pPr>
                <a:defRPr/>
              </a:pPr>
              <a:t>1/29/2015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BE90-8D53-46EF-B2C2-6F303A276E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6483-CD27-418F-A9E2-5173B4DC8DD6}" type="datetime1">
              <a:rPr lang="en-US"/>
              <a:pPr>
                <a:defRPr/>
              </a:pPr>
              <a:t>1/29/2015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E18-FF31-43E9-AB37-5538EF9403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BBF-5153-4232-B191-E99B68D6FF68}" type="datetime1">
              <a:rPr lang="en-US"/>
              <a:pPr>
                <a:defRPr/>
              </a:pPr>
              <a:t>1/29/2015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497-C8FB-4D2B-8971-01069001C1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237F-FB07-4D6D-96B2-8ABC321DB2F6}" type="datetime1">
              <a:rPr lang="en-US"/>
              <a:pPr>
                <a:defRPr/>
              </a:pPr>
              <a:t>1/29/2015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6F0B-3631-411E-A893-15C6904B95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4A3C-EA68-46E8-A3E2-405172DF37CE}" type="datetime1">
              <a:rPr lang="en-US"/>
              <a:pPr>
                <a:defRPr/>
              </a:pPr>
              <a:t>1/29/2015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7C90-CEFD-4369-A36D-2268D4F641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C49C-CEE8-4B2C-8E3D-E95AAAA373E9}" type="datetime1">
              <a:rPr lang="en-US"/>
              <a:pPr>
                <a:defRPr/>
              </a:pPr>
              <a:t>1/29/2015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066F-C7E4-4C80-9FF8-D820249C73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323A-2DA4-4A97-8BF0-6F36155279DB}" type="datetime1">
              <a:rPr lang="en-US"/>
              <a:pPr>
                <a:defRPr/>
              </a:pPr>
              <a:t>1/29/2015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DF1E-9358-4364-989B-C45192A6CA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FA25082-3EED-4916-8F26-427B22C2857B}" type="datetime1">
              <a:rPr lang="en-US"/>
              <a:pPr>
                <a:defRPr/>
              </a:pPr>
              <a:t>1/29/2015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77BBA28-F179-49DE-B46B-57ABFFDFE3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6237312"/>
            <a:ext cx="1728192" cy="288032"/>
          </a:xfrm>
          <a:ln>
            <a:noFill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200" dirty="0" smtClean="0">
                <a:solidFill>
                  <a:srgbClr val="595959"/>
                </a:solidFill>
                <a:ea typeface="ＭＳ Ｐゴシック" charset="-128"/>
                <a:cs typeface="Arial" pitchFamily="34" charset="0"/>
              </a:rPr>
              <a:t>Москва 201</a:t>
            </a:r>
            <a:r>
              <a:rPr lang="en-US" sz="1200" dirty="0" smtClean="0">
                <a:solidFill>
                  <a:srgbClr val="595959"/>
                </a:solidFill>
                <a:ea typeface="ＭＳ Ｐゴシック" charset="-128"/>
                <a:cs typeface="Arial" pitchFamily="34" charset="0"/>
              </a:rPr>
              <a:t>5</a:t>
            </a:r>
            <a:endParaRPr lang="ru-RU" sz="1200" dirty="0" smtClean="0">
              <a:solidFill>
                <a:srgbClr val="595959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79512" y="3604375"/>
            <a:ext cx="83518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ОТЧЕТ О РАССЧИТАННЫХ И ОПЛАЧЕННЫХ ПЕНИ</a:t>
            </a:r>
          </a:p>
          <a:p>
            <a:pPr algn="ctr"/>
            <a:endParaRPr lang="ru-RU" sz="1600" b="1" dirty="0" smtClean="0">
              <a:latin typeface="+mj-lt"/>
            </a:endParaRPr>
          </a:p>
          <a:p>
            <a:pPr algn="ctr"/>
            <a:r>
              <a:rPr lang="ru-RU" sz="2400" b="1" dirty="0" smtClean="0">
                <a:latin typeface="+mj-lt"/>
              </a:rPr>
              <a:t>з</a:t>
            </a:r>
            <a:r>
              <a:rPr lang="ru-RU" sz="2400" b="1" dirty="0" smtClean="0">
                <a:latin typeface="+mj-lt"/>
              </a:rPr>
              <a:t>а 2014 год</a:t>
            </a:r>
            <a:endParaRPr lang="ru-RU" sz="24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Box 123"/>
          <p:cNvSpPr txBox="1"/>
          <p:nvPr/>
        </p:nvSpPr>
        <p:spPr>
          <a:xfrm>
            <a:off x="323528" y="1196752"/>
            <a:ext cx="84249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CD768-CEA6-4C5E-BBEC-8403C1712EFE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149080"/>
            <a:ext cx="7920880" cy="216024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050" dirty="0" smtClean="0">
                <a:solidFill>
                  <a:schemeClr val="tx1"/>
                </a:solidFill>
              </a:rPr>
              <a:t> Объем неоплаченных обязательств на 1 января 2015 составил 46 8</a:t>
            </a:r>
            <a:r>
              <a:rPr lang="en-US" sz="1050" dirty="0" smtClean="0">
                <a:solidFill>
                  <a:schemeClr val="tx1"/>
                </a:solidFill>
              </a:rPr>
              <a:t>12</a:t>
            </a:r>
            <a:r>
              <a:rPr lang="ru-RU" sz="1050" dirty="0" smtClean="0">
                <a:solidFill>
                  <a:schemeClr val="tx1"/>
                </a:solidFill>
              </a:rPr>
              <a:t> млн.руб., что на 1 0</a:t>
            </a:r>
            <a:r>
              <a:rPr lang="en-US" sz="1050" dirty="0" smtClean="0">
                <a:solidFill>
                  <a:schemeClr val="tx1"/>
                </a:solidFill>
              </a:rPr>
              <a:t>91</a:t>
            </a:r>
            <a:r>
              <a:rPr lang="ru-RU" sz="1050" dirty="0" smtClean="0">
                <a:solidFill>
                  <a:schemeClr val="tx1"/>
                </a:solidFill>
              </a:rPr>
              <a:t> млн. руб. меньше чем на 1 января 2014г. Объем неоплаченных пени на 1 января 2015 составил 5 128 млн.руб., что на 25 млн. руб. меньше чем на 1 января 2014г.</a:t>
            </a:r>
          </a:p>
          <a:p>
            <a:pPr lvl="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050" dirty="0" smtClean="0">
                <a:solidFill>
                  <a:schemeClr val="tx1"/>
                </a:solidFill>
              </a:rPr>
              <a:t>За I</a:t>
            </a:r>
            <a:r>
              <a:rPr lang="en-US" sz="1050" dirty="0" smtClean="0">
                <a:solidFill>
                  <a:schemeClr val="tx1"/>
                </a:solidFill>
              </a:rPr>
              <a:t>V </a:t>
            </a:r>
            <a:r>
              <a:rPr lang="ru-RU" sz="1050" dirty="0" smtClean="0">
                <a:solidFill>
                  <a:schemeClr val="tx1"/>
                </a:solidFill>
              </a:rPr>
              <a:t>квартал 2014 г. объем неоплаченных обязательств вырос на </a:t>
            </a:r>
            <a:r>
              <a:rPr lang="en-US" sz="1050" dirty="0" smtClean="0">
                <a:solidFill>
                  <a:schemeClr val="tx1"/>
                </a:solidFill>
              </a:rPr>
              <a:t>1</a:t>
            </a:r>
            <a:r>
              <a:rPr lang="ru-RU" sz="1050" dirty="0" smtClean="0">
                <a:solidFill>
                  <a:schemeClr val="tx1"/>
                </a:solidFill>
              </a:rPr>
              <a:t>,</a:t>
            </a:r>
            <a:r>
              <a:rPr lang="en-US" sz="1050" dirty="0" smtClean="0">
                <a:solidFill>
                  <a:schemeClr val="tx1"/>
                </a:solidFill>
              </a:rPr>
              <a:t>05</a:t>
            </a:r>
            <a:r>
              <a:rPr lang="ru-RU" sz="1050" dirty="0" smtClean="0">
                <a:solidFill>
                  <a:schemeClr val="tx1"/>
                </a:solidFill>
              </a:rPr>
              <a:t>%, а объем неоплаченных пени вырос на 0,06%.</a:t>
            </a:r>
          </a:p>
          <a:p>
            <a:pPr marL="3175" lvl="1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050" dirty="0" smtClean="0">
                <a:solidFill>
                  <a:schemeClr val="tx1"/>
                </a:solidFill>
              </a:rPr>
              <a:t> В 2014 г. объем неоплаченных обязательств колебался незначительно и в среднем составлял 45 559 млн. руб.  </a:t>
            </a:r>
          </a:p>
          <a:p>
            <a:pPr marL="3175" lvl="1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050" dirty="0" smtClean="0">
                <a:solidFill>
                  <a:schemeClr val="tx1"/>
                </a:solidFill>
              </a:rPr>
              <a:t> Колебания объема неоплаченных пени в 2014 г. вызваны следующими причинами:</a:t>
            </a:r>
          </a:p>
          <a:p>
            <a:pPr marL="179388" lvl="2" indent="182563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В апреле 2014 г. прекращен</a:t>
            </a:r>
            <a:r>
              <a:rPr lang="ru-RU" sz="1050" dirty="0" smtClean="0">
                <a:solidFill>
                  <a:srgbClr val="FF0000"/>
                </a:solidFill>
              </a:rPr>
              <a:t> </a:t>
            </a:r>
            <a:r>
              <a:rPr lang="ru-RU" sz="1050" dirty="0" smtClean="0">
                <a:solidFill>
                  <a:schemeClr val="tx1"/>
                </a:solidFill>
              </a:rPr>
              <a:t>учет</a:t>
            </a:r>
            <a:r>
              <a:rPr lang="ru-RU" sz="1050" dirty="0" smtClean="0">
                <a:solidFill>
                  <a:srgbClr val="FF0000"/>
                </a:solidFill>
              </a:rPr>
              <a:t> </a:t>
            </a:r>
            <a:r>
              <a:rPr lang="ru-RU" sz="1050" dirty="0" smtClean="0">
                <a:solidFill>
                  <a:schemeClr val="tx1"/>
                </a:solidFill>
              </a:rPr>
              <a:t>неоплаченных обязательств по пени</a:t>
            </a:r>
          </a:p>
          <a:p>
            <a:pPr marL="250825" lvl="2" indent="192088" algn="just">
              <a:spcAft>
                <a:spcPts val="0"/>
              </a:spcAft>
              <a:buFont typeface="Wingdings" pitchFamily="2" charset="2"/>
              <a:buChar char="§"/>
            </a:pPr>
            <a:r>
              <a:rPr lang="ru-RU" sz="1050" dirty="0" smtClean="0">
                <a:solidFill>
                  <a:schemeClr val="tx1"/>
                </a:solidFill>
              </a:rPr>
              <a:t> по отношению к участнику ОАО «</a:t>
            </a:r>
            <a:r>
              <a:rPr lang="ru-RU" sz="1050" dirty="0" err="1" smtClean="0">
                <a:solidFill>
                  <a:schemeClr val="tx1"/>
                </a:solidFill>
              </a:rPr>
              <a:t>Волгоградэнергосбыт</a:t>
            </a:r>
            <a:r>
              <a:rPr lang="ru-RU" sz="1050" dirty="0" smtClean="0">
                <a:solidFill>
                  <a:schemeClr val="tx1"/>
                </a:solidFill>
              </a:rPr>
              <a:t>», получившему статус КПРРЭ,</a:t>
            </a:r>
          </a:p>
          <a:p>
            <a:pPr marL="250825" lvl="2" indent="192088" algn="just">
              <a:spcAft>
                <a:spcPts val="0"/>
              </a:spcAft>
              <a:buFont typeface="Wingdings" pitchFamily="2" charset="2"/>
              <a:buChar char="§"/>
            </a:pPr>
            <a:r>
              <a:rPr lang="ru-RU" sz="1050" dirty="0" smtClean="0">
                <a:solidFill>
                  <a:schemeClr val="tx1"/>
                </a:solidFill>
              </a:rPr>
              <a:t> по договорам РД, к которым заключены дополнительные соглашения о расчетах вне УКО,</a:t>
            </a:r>
          </a:p>
          <a:p>
            <a:pPr marL="250825" lvl="2" indent="192088" algn="just">
              <a:spcAft>
                <a:spcPts val="0"/>
              </a:spcAft>
              <a:buFont typeface="Wingdings" pitchFamily="2" charset="2"/>
              <a:buChar char="§"/>
            </a:pPr>
            <a:r>
              <a:rPr lang="ru-RU" sz="1050" dirty="0" smtClean="0">
                <a:solidFill>
                  <a:schemeClr val="tx1"/>
                </a:solidFill>
              </a:rPr>
              <a:t> списание по сроку давности</a:t>
            </a:r>
          </a:p>
          <a:p>
            <a:pPr marL="179388" lvl="2" indent="182563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 С 1 августа прекращен</a:t>
            </a:r>
            <a:r>
              <a:rPr lang="en-US" sz="1050" dirty="0" smtClean="0">
                <a:solidFill>
                  <a:schemeClr val="tx1"/>
                </a:solidFill>
              </a:rPr>
              <a:t> </a:t>
            </a:r>
            <a:r>
              <a:rPr lang="ru-RU" sz="1050" dirty="0" smtClean="0">
                <a:solidFill>
                  <a:schemeClr val="tx1"/>
                </a:solidFill>
              </a:rPr>
              <a:t>расчет пени </a:t>
            </a:r>
          </a:p>
          <a:p>
            <a:pPr marL="250825" lvl="2" indent="192088" algn="just">
              <a:spcAft>
                <a:spcPts val="0"/>
              </a:spcAft>
              <a:buFont typeface="Wingdings" pitchFamily="2" charset="2"/>
              <a:buChar char="§"/>
            </a:pPr>
            <a:r>
              <a:rPr lang="ru-RU" sz="1050" dirty="0" smtClean="0">
                <a:solidFill>
                  <a:schemeClr val="tx1"/>
                </a:solidFill>
              </a:rPr>
              <a:t>по группе Участников с низкой платежной дисциплиной,</a:t>
            </a:r>
          </a:p>
          <a:p>
            <a:pPr marL="250825" lvl="2" indent="192088" algn="just">
              <a:spcAft>
                <a:spcPts val="0"/>
              </a:spcAft>
              <a:buFont typeface="Wingdings" pitchFamily="2" charset="2"/>
              <a:buChar char="§"/>
            </a:pPr>
            <a:r>
              <a:rPr lang="ru-RU" sz="1050" dirty="0" smtClean="0">
                <a:solidFill>
                  <a:schemeClr val="tx1"/>
                </a:solidFill>
              </a:rPr>
              <a:t>по участникам, лишенным права торговли по всем ГТП</a:t>
            </a:r>
          </a:p>
          <a:p>
            <a:pPr marL="179388" lvl="2" indent="182563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sz="1050" dirty="0" smtClean="0">
                <a:solidFill>
                  <a:schemeClr val="tx1"/>
                </a:solidFill>
              </a:rPr>
              <a:t>Прекращение расчета пени на обязательства ОАО «</a:t>
            </a:r>
            <a:r>
              <a:rPr lang="ru-RU" sz="1050" dirty="0" err="1" smtClean="0">
                <a:solidFill>
                  <a:schemeClr val="tx1"/>
                </a:solidFill>
              </a:rPr>
              <a:t>Волгоградэнергосбыт</a:t>
            </a:r>
            <a:r>
              <a:rPr lang="ru-RU" sz="1050" dirty="0" smtClean="0">
                <a:solidFill>
                  <a:schemeClr val="tx1"/>
                </a:solidFill>
              </a:rPr>
              <a:t>» в результате подтверждения статуса КПРРЭ</a:t>
            </a:r>
          </a:p>
        </p:txBody>
      </p:sp>
      <p:graphicFrame>
        <p:nvGraphicFramePr>
          <p:cNvPr id="7" name="CHART1"/>
          <p:cNvGraphicFramePr>
            <a:graphicFrameLocks/>
          </p:cNvGraphicFramePr>
          <p:nvPr/>
        </p:nvGraphicFramePr>
        <p:xfrm>
          <a:off x="467544" y="260648"/>
          <a:ext cx="821436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Box 123"/>
          <p:cNvSpPr txBox="1"/>
          <p:nvPr/>
        </p:nvSpPr>
        <p:spPr>
          <a:xfrm>
            <a:off x="323528" y="1196752"/>
            <a:ext cx="84249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CD768-CEA6-4C5E-BBEC-8403C1712EFE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4293096"/>
            <a:ext cx="8352928" cy="2016224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500"/>
              </a:spcAft>
            </a:pPr>
            <a:r>
              <a:rPr lang="ru-RU" sz="1000" dirty="0" smtClean="0">
                <a:solidFill>
                  <a:schemeClr val="tx1"/>
                </a:solidFill>
              </a:rPr>
              <a:t>Изменение структуры неоплаченных обязательств и пени за 2014 год:  </a:t>
            </a:r>
          </a:p>
          <a:p>
            <a:pPr indent="180975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000" dirty="0" smtClean="0">
                <a:solidFill>
                  <a:schemeClr val="tx1"/>
                </a:solidFill>
              </a:rPr>
              <a:t> За год общая сумма неисполненных обязательств участников</a:t>
            </a:r>
            <a:r>
              <a:rPr lang="ru-RU" sz="1000" b="1" dirty="0" smtClean="0">
                <a:solidFill>
                  <a:schemeClr val="tx1"/>
                </a:solidFill>
              </a:rPr>
              <a:t> с низкой платежной дисциплиной </a:t>
            </a:r>
            <a:r>
              <a:rPr lang="ru-RU" sz="1000" dirty="0" smtClean="0">
                <a:solidFill>
                  <a:schemeClr val="tx1"/>
                </a:solidFill>
              </a:rPr>
              <a:t>выросла на 20,2%, сумма обязательств по пени выросла на 17,2%. В 2013 г. сумма неисполненных обязательств по пени выросла на 77,1%.  Причины, влияющие на снижение роста задолженности по оплате пени в  этой группе в 2014 г.:</a:t>
            </a:r>
          </a:p>
          <a:p>
            <a:pPr marL="96838" lvl="1" indent="265113" algn="just">
              <a:spcAft>
                <a:spcPts val="0"/>
              </a:spcAft>
              <a:buFont typeface="Wingdings" pitchFamily="2" charset="2"/>
              <a:buChar char="§"/>
            </a:pPr>
            <a:r>
              <a:rPr lang="ru-RU" sz="1000" dirty="0" smtClean="0">
                <a:solidFill>
                  <a:schemeClr val="tx1"/>
                </a:solidFill>
              </a:rPr>
              <a:t>прекращение учета пени по договорам РД, расчеты по которым проводятся вне УКО. </a:t>
            </a:r>
          </a:p>
          <a:p>
            <a:pPr marL="96838" lvl="1" indent="265113" algn="just">
              <a:spcAft>
                <a:spcPts val="0"/>
              </a:spcAft>
              <a:buFont typeface="Wingdings" pitchFamily="2" charset="2"/>
              <a:buChar char="§"/>
            </a:pPr>
            <a:r>
              <a:rPr lang="ru-RU" sz="1000" dirty="0" smtClean="0">
                <a:solidFill>
                  <a:schemeClr val="tx1"/>
                </a:solidFill>
              </a:rPr>
              <a:t>прекращение расчета пени с 01.08.2014 по участникам данной группы.</a:t>
            </a:r>
          </a:p>
          <a:p>
            <a:pPr marL="0" lvl="1" indent="180975" algn="just">
              <a:spcAft>
                <a:spcPts val="500"/>
              </a:spcAft>
              <a:buFont typeface="Wingdings" pitchFamily="2" charset="2"/>
              <a:buChar char="q"/>
            </a:pPr>
            <a:r>
              <a:rPr lang="ru-RU" sz="1000" dirty="0" smtClean="0">
                <a:solidFill>
                  <a:schemeClr val="tx1"/>
                </a:solidFill>
              </a:rPr>
              <a:t>Сумма неисполненных обязательств компаний </a:t>
            </a:r>
            <a:r>
              <a:rPr lang="ru-RU" sz="1000" b="1" dirty="0" smtClean="0">
                <a:solidFill>
                  <a:schemeClr val="tx1"/>
                </a:solidFill>
              </a:rPr>
              <a:t>ООО "Энергострим", </a:t>
            </a:r>
            <a:r>
              <a:rPr lang="ru-RU" sz="1000" dirty="0" smtClean="0">
                <a:solidFill>
                  <a:schemeClr val="tx1"/>
                </a:solidFill>
              </a:rPr>
              <a:t>увеличилась на 25,2%, сумма обязательств по пени снизилась в 3,1 раза, преимущественно по ОАО «Волгоградэнергосбыт (в связи с присвоением в апреле 2014 г. статуса участника КПРРЭ).</a:t>
            </a:r>
          </a:p>
          <a:p>
            <a:pPr marL="0" lvl="1" indent="180975" algn="just">
              <a:spcAft>
                <a:spcPts val="500"/>
              </a:spcAft>
              <a:buFont typeface="Wingdings" pitchFamily="2" charset="2"/>
              <a:buChar char="q"/>
            </a:pPr>
            <a:r>
              <a:rPr lang="ru-RU" sz="1000" dirty="0" smtClean="0">
                <a:solidFill>
                  <a:schemeClr val="tx1"/>
                </a:solidFill>
              </a:rPr>
              <a:t>Сумма неисполненных обязательств компаний, </a:t>
            </a:r>
            <a:r>
              <a:rPr lang="ru-RU" sz="1000" b="1" dirty="0" smtClean="0">
                <a:solidFill>
                  <a:schemeClr val="tx1"/>
                </a:solidFill>
              </a:rPr>
              <a:t>лишенных статуса субъекта ОРЭМ/права торговли по всем ГТП </a:t>
            </a:r>
            <a:r>
              <a:rPr lang="ru-RU" sz="1000" dirty="0" smtClean="0">
                <a:solidFill>
                  <a:schemeClr val="tx1"/>
                </a:solidFill>
              </a:rPr>
              <a:t>снизилась на 30,3%, сумма обязательств по пени снизилась на 10,4% в связи с передачей задолженности по договорам цессии.</a:t>
            </a:r>
          </a:p>
          <a:p>
            <a:pPr marL="0" lvl="1" indent="180975" algn="just">
              <a:spcAft>
                <a:spcPts val="500"/>
              </a:spcAft>
              <a:buFont typeface="Wingdings" pitchFamily="2" charset="2"/>
              <a:buChar char="q"/>
            </a:pPr>
            <a:r>
              <a:rPr lang="ru-RU" sz="1000" dirty="0" smtClean="0">
                <a:solidFill>
                  <a:srgbClr val="000000"/>
                </a:solidFill>
              </a:rPr>
              <a:t>Сумма неисполненных обязательств </a:t>
            </a:r>
            <a:r>
              <a:rPr lang="ru-RU" sz="1000" b="1" dirty="0" smtClean="0">
                <a:solidFill>
                  <a:srgbClr val="000000"/>
                </a:solidFill>
              </a:rPr>
              <a:t>остальных</a:t>
            </a:r>
            <a:r>
              <a:rPr lang="ru-RU" sz="1000" dirty="0" smtClean="0">
                <a:solidFill>
                  <a:srgbClr val="000000"/>
                </a:solidFill>
              </a:rPr>
              <a:t> участников снизилась почти в 2,6 раза, сумма обязательств по пени снизилась в 6,9 раз.</a:t>
            </a:r>
            <a:r>
              <a:rPr lang="ru-RU" sz="1000" dirty="0" smtClean="0"/>
              <a:t> </a:t>
            </a:r>
          </a:p>
        </p:txBody>
      </p:sp>
      <p:grpSp>
        <p:nvGrpSpPr>
          <p:cNvPr id="5" name="Группа 19"/>
          <p:cNvGrpSpPr/>
          <p:nvPr/>
        </p:nvGrpSpPr>
        <p:grpSpPr>
          <a:xfrm>
            <a:off x="0" y="0"/>
            <a:ext cx="8998654" cy="595287"/>
            <a:chOff x="212639" y="0"/>
            <a:chExt cx="12391253" cy="1106504"/>
          </a:xfrm>
          <a:solidFill>
            <a:schemeClr val="bg1"/>
          </a:solidFill>
        </p:grpSpPr>
        <p:sp>
          <p:nvSpPr>
            <p:cNvPr id="21" name="Прямоугольник 20"/>
            <p:cNvSpPr/>
            <p:nvPr/>
          </p:nvSpPr>
          <p:spPr>
            <a:xfrm>
              <a:off x="321097" y="0"/>
              <a:ext cx="12282795" cy="7136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4D848471-B229-408C-AE68-3EA0DABF3C27}" type="TxLink">
                <a:rPr lang="ru-RU" sz="1800" b="1" i="0" u="none" strike="noStrike">
                  <a:solidFill>
                    <a:srgbClr val="000000"/>
                  </a:solidFill>
                  <a:latin typeface="Calibri"/>
                  <a:cs typeface="Calibri"/>
                </a:rPr>
                <a:pPr algn="ctr"/>
                <a:t>Динамика изменения неисполненных обязательств по группам участников</a:t>
              </a:fld>
              <a:endParaRPr lang="ru-RU" sz="18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212639" y="537887"/>
              <a:ext cx="12133663" cy="56861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 smtClean="0">
                  <a:solidFill>
                    <a:srgbClr val="000000"/>
                  </a:solidFill>
                  <a:latin typeface="Calibri"/>
                  <a:cs typeface="Calibri"/>
                </a:rPr>
                <a:t>c 1</a:t>
              </a:r>
              <a:r>
                <a:rPr lang="ru-RU" sz="1600" b="1" dirty="0" smtClean="0">
                  <a:solidFill>
                    <a:srgbClr val="000000"/>
                  </a:solidFill>
                  <a:latin typeface="Calibri"/>
                  <a:cs typeface="Calibri"/>
                </a:rPr>
                <a:t>.01.2014 по 1.01.2015</a:t>
              </a:r>
              <a:endParaRPr lang="ru-RU" sz="1600" dirty="0"/>
            </a:p>
          </p:txBody>
        </p:sp>
      </p:grpSp>
      <p:graphicFrame>
        <p:nvGraphicFramePr>
          <p:cNvPr id="15" name="Диаграмма 14"/>
          <p:cNvGraphicFramePr/>
          <p:nvPr/>
        </p:nvGraphicFramePr>
        <p:xfrm>
          <a:off x="-396552" y="620688"/>
          <a:ext cx="9731052" cy="1920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/>
          <p:cNvGraphicFramePr/>
          <p:nvPr/>
        </p:nvGraphicFramePr>
        <p:xfrm>
          <a:off x="-324544" y="2492896"/>
          <a:ext cx="9659044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Box 123"/>
          <p:cNvSpPr txBox="1"/>
          <p:nvPr/>
        </p:nvSpPr>
        <p:spPr>
          <a:xfrm>
            <a:off x="323528" y="1196752"/>
            <a:ext cx="84249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CD768-CEA6-4C5E-BBEC-8403C1712EFE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539552" y="4149080"/>
            <a:ext cx="8424936" cy="216024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indent="180975" algn="just">
              <a:buFont typeface="Wingdings" pitchFamily="2" charset="2"/>
              <a:buChar char="q"/>
            </a:pPr>
            <a:r>
              <a:rPr lang="ru-RU" sz="1000" u="sng" dirty="0" smtClean="0">
                <a:solidFill>
                  <a:srgbClr val="000000"/>
                </a:solidFill>
              </a:rPr>
              <a:t>Размер неисполненных обязательств </a:t>
            </a:r>
            <a:r>
              <a:rPr lang="ru-RU" sz="1000" dirty="0" smtClean="0">
                <a:solidFill>
                  <a:srgbClr val="000000"/>
                </a:solidFill>
              </a:rPr>
              <a:t>по пени на 1 января 2015 г. составил 5 128 </a:t>
            </a:r>
            <a:r>
              <a:rPr lang="ru-RU" sz="1000" dirty="0" smtClean="0">
                <a:solidFill>
                  <a:schemeClr val="tx1"/>
                </a:solidFill>
              </a:rPr>
              <a:t>млн.руб.  В 2014 г. значительное снижение суммы неисполненных пени произошло апреле. С августа произошло замедление и прекращение роста неисполненных обязательств по пени.</a:t>
            </a:r>
          </a:p>
          <a:p>
            <a:pPr lvl="0" indent="180975" algn="just">
              <a:buFont typeface="Wingdings" pitchFamily="2" charset="2"/>
              <a:buChar char="q"/>
            </a:pPr>
            <a:r>
              <a:rPr lang="ru-RU" sz="1000" dirty="0" smtClean="0">
                <a:solidFill>
                  <a:schemeClr val="tx1"/>
                </a:solidFill>
              </a:rPr>
              <a:t> В 2014 г. было </a:t>
            </a:r>
            <a:r>
              <a:rPr lang="ru-RU" sz="1000" u="sng" dirty="0" smtClean="0">
                <a:solidFill>
                  <a:schemeClr val="tx1"/>
                </a:solidFill>
              </a:rPr>
              <a:t>рассчитано пени </a:t>
            </a:r>
            <a:r>
              <a:rPr lang="ru-RU" sz="1000" dirty="0" smtClean="0">
                <a:solidFill>
                  <a:schemeClr val="tx1"/>
                </a:solidFill>
              </a:rPr>
              <a:t>на сумму 1 603 млн. руб. В 2014 году прекращение расчета пени производилось в отношении задолженности по обязательствам:</a:t>
            </a:r>
          </a:p>
          <a:p>
            <a:pPr marL="90488" lvl="0" indent="180975" algn="just">
              <a:buFont typeface="Wingdings" pitchFamily="2" charset="2"/>
              <a:buChar char="§"/>
            </a:pP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ru-RU" sz="1000" i="1" dirty="0" smtClean="0">
                <a:solidFill>
                  <a:schemeClr val="tx1"/>
                </a:solidFill>
              </a:rPr>
              <a:t>участника, имеющего статус КПРРЭ, </a:t>
            </a:r>
          </a:p>
          <a:p>
            <a:pPr marL="90488" lvl="0" indent="180975" algn="just">
              <a:buFont typeface="Wingdings" pitchFamily="2" charset="2"/>
              <a:buChar char="§"/>
            </a:pPr>
            <a:r>
              <a:rPr lang="ru-RU" sz="1000" i="1" dirty="0" smtClean="0">
                <a:solidFill>
                  <a:srgbClr val="000000"/>
                </a:solidFill>
              </a:rPr>
              <a:t> участников с низкой платежной дисциплиной (с 01.08.2014),</a:t>
            </a:r>
          </a:p>
          <a:p>
            <a:pPr marL="90488" lvl="0" indent="180975" algn="just">
              <a:buFont typeface="Wingdings" pitchFamily="2" charset="2"/>
              <a:buChar char="§"/>
            </a:pPr>
            <a:r>
              <a:rPr lang="ru-RU" sz="1000" i="1" dirty="0" smtClean="0">
                <a:solidFill>
                  <a:schemeClr val="tx1"/>
                </a:solidFill>
              </a:rPr>
              <a:t> по договорам РД </a:t>
            </a:r>
            <a:r>
              <a:rPr lang="ru-RU" sz="1000" i="1" dirty="0" smtClean="0">
                <a:solidFill>
                  <a:srgbClr val="000000"/>
                </a:solidFill>
              </a:rPr>
              <a:t>участников с низкой платежной дисциплиной, перешедших на расчеты вне УКО.</a:t>
            </a:r>
          </a:p>
          <a:p>
            <a:pPr marL="90488" lvl="0" indent="180975" algn="just">
              <a:buFont typeface="Wingdings" pitchFamily="2" charset="2"/>
              <a:buChar char="§"/>
            </a:pPr>
            <a:r>
              <a:rPr lang="ru-RU" sz="1000" i="1" dirty="0" smtClean="0">
                <a:solidFill>
                  <a:srgbClr val="000000"/>
                </a:solidFill>
              </a:rPr>
              <a:t> участников, в отношении которых проводятся процедуры банкротства,</a:t>
            </a:r>
          </a:p>
          <a:p>
            <a:pPr marL="90488" lvl="0" indent="180975" algn="just">
              <a:buFont typeface="Wingdings" pitchFamily="2" charset="2"/>
              <a:buChar char="§"/>
            </a:pPr>
            <a:r>
              <a:rPr lang="ru-RU" sz="1000" i="1" dirty="0" smtClean="0">
                <a:solidFill>
                  <a:srgbClr val="000000"/>
                </a:solidFill>
              </a:rPr>
              <a:t> расчеты по которым проводятся вне УКО по судебным решениям,</a:t>
            </a:r>
          </a:p>
          <a:p>
            <a:pPr marL="90488" lvl="0" indent="180975" algn="just">
              <a:buFont typeface="Wingdings" pitchFamily="2" charset="2"/>
              <a:buChar char="§"/>
            </a:pPr>
            <a:r>
              <a:rPr lang="ru-RU" sz="1000" i="1" dirty="0" smtClean="0">
                <a:solidFill>
                  <a:srgbClr val="000000"/>
                </a:solidFill>
              </a:rPr>
              <a:t> участников, лишенных статуса участника ОРЭМ или лишенных права участия в торгах по всем ГТП,</a:t>
            </a:r>
          </a:p>
          <a:p>
            <a:pPr marL="90488" lvl="0" indent="180975" algn="just">
              <a:buFont typeface="Wingdings" pitchFamily="2" charset="2"/>
              <a:buChar char="§"/>
            </a:pPr>
            <a:r>
              <a:rPr lang="ru-RU" sz="1000" i="1" dirty="0" smtClean="0">
                <a:solidFill>
                  <a:srgbClr val="000000"/>
                </a:solidFill>
              </a:rPr>
              <a:t> по договорам комиссионной схемы, переданной комитентам по договорам цессии.</a:t>
            </a:r>
          </a:p>
          <a:p>
            <a:pPr indent="180975" algn="just">
              <a:buFont typeface="Wingdings" pitchFamily="2" charset="2"/>
              <a:buChar char="q"/>
            </a:pPr>
            <a:r>
              <a:rPr lang="ru-RU" sz="1000" dirty="0" smtClean="0">
                <a:solidFill>
                  <a:srgbClr val="000000"/>
                </a:solidFill>
              </a:rPr>
              <a:t>Уменьшена </a:t>
            </a:r>
            <a:r>
              <a:rPr lang="ru-RU" sz="1000" dirty="0" smtClean="0">
                <a:solidFill>
                  <a:srgbClr val="000000"/>
                </a:solidFill>
              </a:rPr>
              <a:t>задолженность по оплате пени в результате проведения процедур </a:t>
            </a:r>
            <a:r>
              <a:rPr lang="ru-RU" sz="1000" u="sng" dirty="0" smtClean="0">
                <a:solidFill>
                  <a:srgbClr val="000000"/>
                </a:solidFill>
              </a:rPr>
              <a:t>прекращения учета </a:t>
            </a:r>
            <a:r>
              <a:rPr lang="ru-RU" sz="1000" dirty="0" smtClean="0">
                <a:solidFill>
                  <a:srgbClr val="000000"/>
                </a:solidFill>
              </a:rPr>
              <a:t>пени с начала 2014 г., на сумму 1 233 млн. руб., что составляет 75,7% в общей сумме оплаченных и закрытых обязательств по пени. Учтено прекращение учета пени при передаче задолженности по цессии, ликвидации юр.лица, подписании дополнительных соглашений к РД по оплате вне УКО, по сроку давности, по участнику со статусом КПРРЭ. </a:t>
            </a:r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4427984" y="260648"/>
          <a:ext cx="4579937" cy="1960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9" name="Группа 28"/>
          <p:cNvGrpSpPr>
            <a:grpSpLocks/>
          </p:cNvGrpSpPr>
          <p:nvPr/>
        </p:nvGrpSpPr>
        <p:grpSpPr bwMode="auto">
          <a:xfrm>
            <a:off x="539552" y="260648"/>
            <a:ext cx="8064896" cy="3960440"/>
            <a:chOff x="0" y="0"/>
            <a:chExt cx="7835520" cy="4400550"/>
          </a:xfrm>
        </p:grpSpPr>
        <p:grpSp>
          <p:nvGrpSpPr>
            <p:cNvPr id="30" name="Группа 29"/>
            <p:cNvGrpSpPr>
              <a:grpSpLocks/>
            </p:cNvGrpSpPr>
            <p:nvPr/>
          </p:nvGrpSpPr>
          <p:grpSpPr bwMode="auto">
            <a:xfrm>
              <a:off x="0" y="0"/>
              <a:ext cx="7835520" cy="4400550"/>
              <a:chOff x="0" y="0"/>
              <a:chExt cx="7780564" cy="4401360"/>
            </a:xfrm>
          </p:grpSpPr>
          <p:grpSp>
            <p:nvGrpSpPr>
              <p:cNvPr id="32" name="Группа 31"/>
              <p:cNvGrpSpPr>
                <a:grpSpLocks/>
              </p:cNvGrpSpPr>
              <p:nvPr/>
            </p:nvGrpSpPr>
            <p:grpSpPr bwMode="auto">
              <a:xfrm>
                <a:off x="0" y="381000"/>
                <a:ext cx="7780564" cy="4020360"/>
                <a:chOff x="0" y="381000"/>
                <a:chExt cx="7780564" cy="4020360"/>
              </a:xfrm>
            </p:grpSpPr>
            <p:graphicFrame>
              <p:nvGraphicFramePr>
                <p:cNvPr id="34" name="CHART1"/>
                <p:cNvGraphicFramePr>
                  <a:graphicFrameLocks/>
                </p:cNvGraphicFramePr>
                <p:nvPr/>
              </p:nvGraphicFramePr>
              <p:xfrm>
                <a:off x="0" y="381000"/>
                <a:ext cx="3884840" cy="1967193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graphicFrame>
              <p:nvGraphicFramePr>
                <p:cNvPr id="45" name="CHART2"/>
                <p:cNvGraphicFramePr>
                  <a:graphicFrameLocks/>
                </p:cNvGraphicFramePr>
                <p:nvPr/>
              </p:nvGraphicFramePr>
              <p:xfrm>
                <a:off x="3884839" y="381000"/>
                <a:ext cx="3895725" cy="1967193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4"/>
                </a:graphicData>
              </a:graphic>
            </p:graphicFrame>
            <p:graphicFrame>
              <p:nvGraphicFramePr>
                <p:cNvPr id="46" name="CHART3"/>
                <p:cNvGraphicFramePr>
                  <a:graphicFrameLocks/>
                </p:cNvGraphicFramePr>
                <p:nvPr/>
              </p:nvGraphicFramePr>
              <p:xfrm>
                <a:off x="3803" y="2345952"/>
                <a:ext cx="3895726" cy="2055408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5"/>
                </a:graphicData>
              </a:graphic>
            </p:graphicFrame>
            <p:graphicFrame>
              <p:nvGraphicFramePr>
                <p:cNvPr id="47" name="CHART4"/>
                <p:cNvGraphicFramePr>
                  <a:graphicFrameLocks/>
                </p:cNvGraphicFramePr>
                <p:nvPr/>
              </p:nvGraphicFramePr>
              <p:xfrm>
                <a:off x="3884059" y="2345951"/>
                <a:ext cx="3895725" cy="2055409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6"/>
                </a:graphicData>
              </a:graphic>
            </p:graphicFrame>
          </p:grpSp>
          <p:sp>
            <p:nvSpPr>
              <p:cNvPr id="33" name="REPORT_TITLE"/>
              <p:cNvSpPr txBox="1"/>
              <p:nvPr/>
            </p:nvSpPr>
            <p:spPr>
              <a:xfrm>
                <a:off x="350202" y="0"/>
                <a:ext cx="7049709" cy="349566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800" b="1" i="0" dirty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rPr>
                  <a:t>Динамика изменения обязательств по пени в 2014 г.</a:t>
                </a:r>
                <a:endParaRPr lang="ru-RU" sz="1800" dirty="0"/>
              </a:p>
            </p:txBody>
          </p:sp>
        </p:grpSp>
        <p:sp>
          <p:nvSpPr>
            <p:cNvPr id="31" name="TextBox 8"/>
            <p:cNvSpPr txBox="1"/>
            <p:nvPr/>
          </p:nvSpPr>
          <p:spPr>
            <a:xfrm>
              <a:off x="5290126" y="2525947"/>
              <a:ext cx="490678" cy="174751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ru-RU" sz="800">
                  <a:solidFill>
                    <a:schemeClr val="tx1"/>
                  </a:solidFill>
                </a:rPr>
                <a:t>1003</a:t>
              </a: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2411760" y="2132856"/>
            <a:ext cx="1259393" cy="214922"/>
            <a:chOff x="0" y="0"/>
            <a:chExt cx="1259393" cy="214922"/>
          </a:xfrm>
        </p:grpSpPr>
        <p:sp>
          <p:nvSpPr>
            <p:cNvPr id="49" name="Прямоугольник 48"/>
            <p:cNvSpPr/>
            <p:nvPr/>
          </p:nvSpPr>
          <p:spPr>
            <a:xfrm>
              <a:off x="10885" y="0"/>
              <a:ext cx="1248508" cy="21492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800" b="0">
                  <a:solidFill>
                    <a:sysClr val="windowText" lastClr="000000"/>
                  </a:solidFill>
                  <a:latin typeface="Calibri" pitchFamily="34" charset="0"/>
                  <a:cs typeface="Calibri" pitchFamily="34" charset="0"/>
                </a:rPr>
                <a:t>201</a:t>
              </a:r>
              <a:r>
                <a:rPr lang="ru-RU" sz="800" b="0">
                  <a:solidFill>
                    <a:sysClr val="windowText" lastClr="000000"/>
                  </a:solidFill>
                  <a:latin typeface="Calibri" pitchFamily="34" charset="0"/>
                  <a:cs typeface="Calibri" pitchFamily="34" charset="0"/>
                </a:rPr>
                <a:t>4          2015</a:t>
              </a: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0" y="80002"/>
              <a:ext cx="65942" cy="58615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ysClr val="windowText" lastClr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435428" y="78851"/>
              <a:ext cx="65942" cy="58615"/>
            </a:xfrm>
            <a:prstGeom prst="rect">
              <a:avLst/>
            </a:prstGeom>
            <a:solidFill>
              <a:schemeClr val="accent5"/>
            </a:solidFill>
            <a:ln w="3175">
              <a:solidFill>
                <a:sysClr val="windowText" lastClr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Box 123"/>
          <p:cNvSpPr txBox="1"/>
          <p:nvPr/>
        </p:nvSpPr>
        <p:spPr>
          <a:xfrm>
            <a:off x="323528" y="1196752"/>
            <a:ext cx="84249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34082"/>
          </a:xfrm>
        </p:spPr>
        <p:txBody>
          <a:bodyPr/>
          <a:lstStyle/>
          <a:p>
            <a:r>
              <a:rPr lang="ru-RU" sz="1800" b="1" dirty="0" smtClean="0">
                <a:cs typeface="Times New Roman" pitchFamily="18" charset="0"/>
              </a:rPr>
              <a:t>Динамика изменения неисполненных обязательств по пени в 2014 г. </a:t>
            </a:r>
            <a:br>
              <a:rPr lang="ru-RU" sz="1800" b="1" dirty="0" smtClean="0">
                <a:cs typeface="Times New Roman" pitchFamily="18" charset="0"/>
              </a:rPr>
            </a:br>
            <a:r>
              <a:rPr lang="ru-RU" sz="1800" b="1" dirty="0" smtClean="0">
                <a:cs typeface="Times New Roman" pitchFamily="18" charset="0"/>
              </a:rPr>
              <a:t>по секторам</a:t>
            </a:r>
            <a:endParaRPr lang="ru-RU" sz="1800" b="1" dirty="0"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CD768-CEA6-4C5E-BBEC-8403C1712EF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graphicFrame>
        <p:nvGraphicFramePr>
          <p:cNvPr id="10" name="SectorChart1"/>
          <p:cNvGraphicFramePr>
            <a:graphicFrameLocks/>
          </p:cNvGraphicFramePr>
          <p:nvPr/>
        </p:nvGraphicFramePr>
        <p:xfrm>
          <a:off x="251520" y="980728"/>
          <a:ext cx="309634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SectorChart2"/>
          <p:cNvGraphicFramePr>
            <a:graphicFrameLocks/>
          </p:cNvGraphicFramePr>
          <p:nvPr/>
        </p:nvGraphicFramePr>
        <p:xfrm>
          <a:off x="251520" y="3140968"/>
          <a:ext cx="3096344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RColumnChart1"/>
          <p:cNvGraphicFramePr/>
          <p:nvPr/>
        </p:nvGraphicFramePr>
        <p:xfrm>
          <a:off x="2267744" y="980728"/>
          <a:ext cx="658822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15948</TotalTime>
  <Words>994</Words>
  <Application>Microsoft Office PowerPoint</Application>
  <PresentationFormat>Экран (4:3)</PresentationFormat>
  <Paragraphs>165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0</vt:lpstr>
      <vt:lpstr>Слайд 1</vt:lpstr>
      <vt:lpstr>Слайд 2</vt:lpstr>
      <vt:lpstr>Слайд 3</vt:lpstr>
      <vt:lpstr>Динамика изменения неисполненных обязательств по пени в 2014 г.  по секторам</vt:lpstr>
    </vt:vector>
  </TitlesOfParts>
  <Company>@home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этот блок вписывается название презентации. Желательно, не более 3 строк.</dc:title>
  <dc:creator>Haritonov</dc:creator>
  <cp:lastModifiedBy>tstroganova</cp:lastModifiedBy>
  <cp:revision>1239</cp:revision>
  <dcterms:created xsi:type="dcterms:W3CDTF">2012-04-22T12:21:34Z</dcterms:created>
  <dcterms:modified xsi:type="dcterms:W3CDTF">2015-01-29T11:35:40Z</dcterms:modified>
</cp:coreProperties>
</file>