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2865" autoAdjust="0"/>
  </p:normalViewPr>
  <p:slideViewPr>
    <p:cSldViewPr>
      <p:cViewPr varScale="1">
        <p:scale>
          <a:sx n="108" d="100"/>
          <a:sy n="108" d="100"/>
        </p:scale>
        <p:origin x="16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050358041025746E-2"/>
          <c:y val="0.41768205209383052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выездных и камеральных проверок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2387951212491542"/>
                  <c:y val="-0.1624335894822984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9883964912989469E-2"/>
                  <c:y val="-5.251784020770887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279064952379029"/>
                  <c:y val="4.582300987518561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2259029299774773E-2"/>
                  <c:y val="5.419578788773919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Выездные проверки</c:v>
                </c:pt>
                <c:pt idx="2">
                  <c:v>Запрос информации вне рамок проведения налоговых проверок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</c:v>
                </c:pt>
                <c:pt idx="1">
                  <c:v>3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30567226029672195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5073359144090623"/>
                  <c:y val="-6.35796805881012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813066038446662"/>
                  <c:y val="-0.1304858380033542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5.6421254390014434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512531257599253"/>
                  <c:y val="4.73873205280288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4868659726738415E-2"/>
                  <c:y val="4.526754983141169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Выездные проверки</c:v>
                </c:pt>
                <c:pt idx="2">
                  <c:v>Запрос информации вне рамок проведения налоговых проверок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4583</c:v>
                </c:pt>
                <c:pt idx="1">
                  <c:v>1187</c:v>
                </c:pt>
                <c:pt idx="2">
                  <c:v>2467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1017274830485309"/>
          <c:y val="0.14229002899904541"/>
          <c:w val="0.80216979373160846"/>
          <c:h val="0.30495732900426031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8" y="1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7/20/2018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08982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8" y="9408982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7/20/2018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2" rIns="91266" bIns="4563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66" tIns="45632" rIns="91266" bIns="4563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08982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8" y="9408982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7/20/2018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2018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II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2018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42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требования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документов (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информации), касающихся деятельности Участников ОРЭМ.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Ответы на них были сформированы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пятидневный срок со дня получения каждого требования АО 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», в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соответствии с НК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РФ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исполнены.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данным требованиям подготовлены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8 237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копий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54462444"/>
              </p:ext>
            </p:extLst>
          </p:nvPr>
        </p:nvGraphicFramePr>
        <p:xfrm>
          <a:off x="827584" y="274276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17131064"/>
              </p:ext>
            </p:extLst>
          </p:nvPr>
        </p:nvGraphicFramePr>
        <p:xfrm>
          <a:off x="4499992" y="2742764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2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</a:t>
            </a:r>
            <a:r>
              <a:rPr lang="ru-RU" sz="12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2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2 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2018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 </a:t>
            </a:r>
          </a:p>
          <a:p>
            <a:pPr algn="just"/>
            <a:endParaRPr lang="ru-RU" sz="12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2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</a:t>
            </a:r>
            <a:r>
              <a:rPr lang="ru-RU" sz="12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</a:t>
            </a:r>
            <a:endParaRPr lang="ru-RU" sz="12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007375"/>
              </p:ext>
            </p:extLst>
          </p:nvPr>
        </p:nvGraphicFramePr>
        <p:xfrm>
          <a:off x="467546" y="1488240"/>
          <a:ext cx="7992242" cy="3159570"/>
        </p:xfrm>
        <a:graphic>
          <a:graphicData uri="http://schemas.openxmlformats.org/drawingml/2006/table">
            <a:tbl>
              <a:tblPr/>
              <a:tblGrid>
                <a:gridCol w="420336"/>
                <a:gridCol w="2674479"/>
                <a:gridCol w="3385903"/>
                <a:gridCol w="1511524"/>
              </a:tblGrid>
              <a:tr h="96208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7461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доверенностей,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ФИО, должностей, номеров телефонов лиц, составивших и подписавших документы от лица АО «ЦФР»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 ИФНС России по крупнейшим налогоплательщикам по Пермскому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краю (2 требования), Межрайонная ИФНС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России №20 по Иркутской области, МРИ ФНС России по крупнейшим налогоплательщикам по Челябинской области,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Межрегиональная ИФНС России по крупнейшим налогоплательщикам №5,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 ИФНС России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№5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по 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Ивановской 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области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6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2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документов и информации, подтверждающих  ведение АО «ЦФР» претензионной работы с Покупателями по комиссионной схеме на ОРЭМ - неплательщиками и причины реализации Комитентами задолженности Покупателей электроэнергии на ОРЭМ в пользу третьего лица.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 ИФНС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по крупнейшим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налогоплательщикам №2 по Кемеровской области (2 требования)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  <a:endParaRPr lang="ru-RU" sz="900" kern="1200" dirty="0" smtClean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95959"/>
                </a:solidFill>
                <a:cs typeface="Arial" pitchFamily="34" charset="0"/>
              </a:rPr>
              <a:t>в</a:t>
            </a:r>
            <a:r>
              <a:rPr lang="ru-RU" sz="1400" dirty="0">
                <a:solidFill>
                  <a:srgbClr val="595959"/>
                </a:solidFill>
                <a:cs typeface="Arial" pitchFamily="34" charset="0"/>
              </a:rPr>
              <a:t> связи с изменением </a:t>
            </a:r>
            <a:r>
              <a:rPr lang="ru-RU" sz="1400" dirty="0" smtClean="0">
                <a:solidFill>
                  <a:srgbClr val="595959"/>
                </a:solidFill>
                <a:cs typeface="Arial" pitchFamily="34" charset="0"/>
              </a:rPr>
              <a:t>порядка </a:t>
            </a:r>
            <a:r>
              <a:rPr lang="ru-RU" sz="1400" dirty="0">
                <a:solidFill>
                  <a:srgbClr val="595959"/>
                </a:solidFill>
                <a:cs typeface="Arial" pitchFamily="34" charset="0"/>
              </a:rPr>
              <a:t>организации работы по налоговому администрированию крупнейших </a:t>
            </a:r>
            <a:r>
              <a:rPr lang="ru-RU" sz="1400" dirty="0" smtClean="0">
                <a:solidFill>
                  <a:srgbClr val="595959"/>
                </a:solidFill>
                <a:cs typeface="Arial" pitchFamily="34" charset="0"/>
              </a:rPr>
              <a:t>налогоплательщиков и  критериев </a:t>
            </a:r>
            <a:r>
              <a:rPr lang="ru-RU" sz="1400" dirty="0">
                <a:solidFill>
                  <a:srgbClr val="595959"/>
                </a:solidFill>
                <a:cs typeface="Arial" pitchFamily="34" charset="0"/>
              </a:rPr>
              <a:t>отнесения юридических лиц к </a:t>
            </a:r>
            <a:r>
              <a:rPr lang="ru-RU" sz="1400" dirty="0" smtClean="0">
                <a:solidFill>
                  <a:srgbClr val="595959"/>
                </a:solidFill>
                <a:cs typeface="Arial" pitchFamily="34" charset="0"/>
              </a:rPr>
              <a:t>крупнейшим налогоплательщикам во </a:t>
            </a:r>
            <a:r>
              <a:rPr lang="en-US" sz="1400" dirty="0" smtClean="0">
                <a:solidFill>
                  <a:srgbClr val="595959"/>
                </a:solidFill>
                <a:cs typeface="Arial" pitchFamily="34" charset="0"/>
              </a:rPr>
              <a:t>II </a:t>
            </a:r>
            <a:r>
              <a:rPr lang="ru-RU" sz="1400" dirty="0" smtClean="0">
                <a:solidFill>
                  <a:srgbClr val="595959"/>
                </a:solidFill>
                <a:cs typeface="Arial" pitchFamily="34" charset="0"/>
              </a:rPr>
              <a:t>квартале 2018 года поступили требования о предоставлении документов, касающиеся деятельности Участников ОРЭМ, которые ранее налоговой проверке не подвергались либо документы </a:t>
            </a:r>
            <a:r>
              <a:rPr lang="ru-RU" sz="1400" dirty="0">
                <a:solidFill>
                  <a:srgbClr val="595959"/>
                </a:solidFill>
                <a:cs typeface="Arial" pitchFamily="34" charset="0"/>
              </a:rPr>
              <a:t>Участников </a:t>
            </a:r>
            <a:r>
              <a:rPr lang="ru-RU" sz="1400" dirty="0" smtClean="0">
                <a:solidFill>
                  <a:srgbClr val="595959"/>
                </a:solidFill>
                <a:cs typeface="Arial" pitchFamily="34" charset="0"/>
              </a:rPr>
              <a:t>ОРЭМ, документы которых запрашивались более 4 лет назад;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95959"/>
                </a:solidFill>
                <a:cs typeface="Arial" pitchFamily="34" charset="0"/>
              </a:rPr>
              <a:t>в связи с усилением контроля со стороны налоговых органов за достоверностью и сроками передачи необходимых сведений в декларациях по НДС, а также минимизации налоговых рисков по принятию к вычету НДС Покупателями электроэнергии по договорам комиссионной схемы на ОРЭМ, </a:t>
            </a:r>
            <a:r>
              <a:rPr lang="ru-RU" sz="1400" b="1" dirty="0">
                <a:solidFill>
                  <a:srgbClr val="FF0000"/>
                </a:solidFill>
                <a:cs typeface="Arial" pitchFamily="34" charset="0"/>
              </a:rPr>
              <a:t>напоминаем о необходимости направления Комитентами по договорам комиссионной схемы на ОРЭМ в адрес АО «ЦФР» счетов-фактур в кратчайшие сроки после их </a:t>
            </a:r>
            <a:r>
              <a:rPr lang="ru-RU" sz="1400" b="1" dirty="0" smtClean="0">
                <a:solidFill>
                  <a:srgbClr val="FF0000"/>
                </a:solidFill>
                <a:cs typeface="Arial" pitchFamily="34" charset="0"/>
              </a:rPr>
              <a:t>выставления.</a:t>
            </a: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  <a:buSzPct val="100000"/>
              <a:buFont typeface="Arial" pitchFamily="34" charset="0"/>
              <a:buChar char="•"/>
            </a:pPr>
            <a:endParaRPr lang="ru-RU" sz="16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20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17297</TotalTime>
  <Words>690</Words>
  <Application>Microsoft Office PowerPoint</Application>
  <PresentationFormat>Экран 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II квартал 2018 год в адрес АО «ЦФР» от налоговых органов поступило 42 требования о представлении документов (информации), касающихся деятельности Участников ОРЭМ. Ответы на них были сформированы в пятидневный срок со дня получения каждого требования АО «ЦФР», в соответствии с НК РФ. Все полученные требования были исполнены. По данным требованиям подготовлены 8 237 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375</cp:revision>
  <cp:lastPrinted>2018-07-25T14:02:35Z</cp:lastPrinted>
  <dcterms:created xsi:type="dcterms:W3CDTF">2012-04-22T12:21:34Z</dcterms:created>
  <dcterms:modified xsi:type="dcterms:W3CDTF">2018-07-25T14:04:26Z</dcterms:modified>
</cp:coreProperties>
</file>