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6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12255172405086304"/>
                  <c:y val="-0.1947431278629487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942715960852869E-2"/>
                  <c:y val="3.06477030688407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0639575400713052E-2"/>
                  <c:y val="4.58230098751856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Запрос информации вне рамок проведения проверок 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</c:v>
                </c:pt>
                <c:pt idx="1">
                  <c:v>5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9444553606173307"/>
                  <c:y val="-5.986898619154195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940856766252692"/>
                  <c:y val="1.052054906589829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054275868202557E-2"/>
                  <c:y val="4.3676626131469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Запрос информации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3164</c:v>
                </c:pt>
                <c:pt idx="1">
                  <c:v>1948</c:v>
                </c:pt>
                <c:pt idx="2">
                  <c:v>206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22703284694992612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4/7/2017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4/7/2017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2016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2016 год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получено 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 налоговых органов. В соответствии с НК РФ в срок 5 дней со дня получения каждого требования было подготовлено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39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ответов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По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17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требованиям были направлены письма с просьбой о продлении сроков подготовки документов и получены разрешения на продление.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полученные требования были исполнены. Подготовлено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5 318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копии документов и требуемые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4256779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818655353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None/>
            </a:pPr>
            <a:endParaRPr lang="ru-RU" sz="1200" b="1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9 раз увеличился объем документов, запрошенный налоговыми органами вне рамок проведения проверок;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4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ОРЭМ, структурированная в следующей таблице.</a:t>
            </a:r>
          </a:p>
          <a:p>
            <a:pPr algn="just" eaLnBrk="1" hangingPunct="1">
              <a:spcBef>
                <a:spcPts val="0"/>
              </a:spcBef>
            </a:pPr>
            <a:endParaRPr lang="ru-RU" sz="16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117034"/>
              </p:ext>
            </p:extLst>
          </p:nvPr>
        </p:nvGraphicFramePr>
        <p:xfrm>
          <a:off x="467544" y="1556792"/>
          <a:ext cx="7992244" cy="4753196"/>
        </p:xfrm>
        <a:graphic>
          <a:graphicData uri="http://schemas.openxmlformats.org/drawingml/2006/table">
            <a:tbl>
              <a:tblPr lastCol="1"/>
              <a:tblGrid>
                <a:gridCol w="542074"/>
                <a:gridCol w="2914310"/>
                <a:gridCol w="3162230"/>
                <a:gridCol w="1373630"/>
              </a:tblGrid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№ п.п</a:t>
                      </a:r>
                      <a:r>
                        <a:rPr lang="en-US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  <a:endParaRPr lang="ru-RU" sz="1000" b="1" i="0" u="none" strike="noStrike" kern="1200" dirty="0" smtClean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ctr" fontAlgn="ctr"/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Тематика запросов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Инспекции - инициаторы запросов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u="none" strike="noStrike" kern="1200" dirty="0" smtClean="0">
                          <a:solidFill>
                            <a:srgbClr val="FFFFFF"/>
                          </a:solidFill>
                          <a:latin typeface="Calibri"/>
                          <a:ea typeface="+mn-ea"/>
                          <a:cs typeface="+mn-cs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1000" b="1" i="0" u="none" strike="noStrike" kern="1200" dirty="0">
                        <a:solidFill>
                          <a:srgbClr val="FFFFFF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646608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 прочих документов (помимо первичных), составляемых в соответствии со стандартными формами договоров на ОРЭМ: отчеты об объеме и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стоимости, расширенные отчеты комиссионера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 т.п. 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Межрегиональные ИФНС России по крупнейшим налогоплательщикам №4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558"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информации об объеме и стоимости приобретенной и реализованной электроэнергии, в том числе в разрезе ГТП и контрагентов, реализующих электроэнергию.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Межрайонная ИФНС России по крупнейшим налогоплательщикам по Оренбургской области,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ИФНС России №4 по г. Москве,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Межрайонная ИФНС России по крупнейшим налогоплательщикам по Краснодарскому краю, Межрайонная ИФНС России по крупнейшим налогоплательщикам по Владимирской области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6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доверенностей на лиц, подписавших документы.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Межрайонная ИФНС России по крупнейшим налогоплательщикам по Владимирской области, Межрайонная ИФНС России по крупнейшим налогоплательщикам №1 по Кемеровской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о регионе расположения ГТП, сетевых организациях, поставляющих э/энергию на каждую из ГТП, документы, подтверждающие право собственности на объекты электросетевого хозяйства, показания АСКУЭ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Межрайонная ИФНС России по крупнейшим налогоплательщикам по Краснодарскому краю (2 шт.)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2727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Запрос информации в рамках налоговой проверки Участника ОРЭМ, подтверждающей реальность деятельности посредника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АО </a:t>
                      </a: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«ЦФР»: штатное расписание.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ИФНС №5 по г. Москве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54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Информация по взаимодействиям в рамках договора о присоединении: сведения об ЭЦП; доступ к ресурсам, права и полномочия по каждой ЭЦП; файлы, направляемые с применением ЭЦП</a:t>
                      </a:r>
                      <a:r>
                        <a:rPr lang="ru-RU" sz="1000" b="0" i="0" u="none" strike="noStrike" kern="1200" baseline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.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ИФНС России по Ленинскому району г. Ярославля</a:t>
                      </a:r>
                      <a:endParaRPr lang="ru-RU" sz="9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lang="ru-RU" sz="1000" b="0" i="0" u="none" strike="noStrike" kern="1200" dirty="0" smtClean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- Налоговые органы разных регионов проявили интерес к информации об объеме и стоимости приобретения и реализации электроэнергии на ОРЭМ в разрезе контрагентов.</a:t>
            </a: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-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Возобновлен интерес к  информации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об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объеме реализации электроэнергии в разрезе точек поставки. Получены требования о предоставлении информации о регионе расположения ГТП, сетевых организациях, поставляющих э/энергию на каждую из ГТП, документах, подтверждающие право собственности на объекты электросетевого хозяйства, показания АСКУЭ. Рекомендуем обратить внимание на судебную практику по учету нагрузочных потерь.</a:t>
            </a: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проводящихся в настоящее время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главный эксперт отдела бухгалтерского учета Денисенко Юлия Павловна</a:t>
            </a:r>
          </a:p>
          <a:p>
            <a:pPr algn="just">
              <a:buFontTx/>
              <a:buChar char="-"/>
            </a:pP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электронный адрес </a:t>
            </a:r>
            <a:r>
              <a:rPr lang="ru-RU" sz="1700" dirty="0" smtClean="0">
                <a:solidFill>
                  <a:srgbClr val="7030A0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ru-RU" sz="1700" dirty="0" smtClean="0">
              <a:solidFill>
                <a:srgbClr val="7030A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ru-RU" sz="17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телефон 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710-45-67 доб. 46-02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767</Words>
  <Application>Microsoft Office PowerPoint</Application>
  <PresentationFormat>Экран (4:3)</PresentationFormat>
  <Paragraphs>87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IV квартал 2016 год АО «ЦФР» было получено 56 требования о представлении документов (информации) налоговых органов. В соответствии с НК РФ в срок 5 дней со дня получения каждого требования было подготовлено 39 ответов. По 17 требованиям были направлены письма с просьбой о продлении сроков подготовки документов и получены разрешения на продление. Все полученные требования были исполнены. Подготовлено 5 318 копии документов и требуемые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288</cp:revision>
  <cp:lastPrinted>2017-04-07T07:49:38Z</cp:lastPrinted>
  <dcterms:created xsi:type="dcterms:W3CDTF">2012-04-22T12:21:34Z</dcterms:created>
  <dcterms:modified xsi:type="dcterms:W3CDTF">2017-04-07T08:04:16Z</dcterms:modified>
</cp:coreProperties>
</file>