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24" r:id="rId1"/>
    <p:sldMasterId id="2147484010" r:id="rId2"/>
  </p:sldMasterIdLst>
  <p:notesMasterIdLst>
    <p:notesMasterId r:id="rId7"/>
  </p:notesMasterIdLst>
  <p:handoutMasterIdLst>
    <p:handoutMasterId r:id="rId8"/>
  </p:handoutMasterIdLst>
  <p:sldIdLst>
    <p:sldId id="293" r:id="rId3"/>
    <p:sldId id="287" r:id="rId4"/>
    <p:sldId id="290" r:id="rId5"/>
    <p:sldId id="292" r:id="rId6"/>
  </p:sldIdLst>
  <p:sldSz cx="9144000" cy="6858000" type="screen4x3"/>
  <p:notesSz cx="7099300" cy="102346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4684" tIns="47341" rIns="94684" bIns="47341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4684" tIns="47341" rIns="94684" bIns="4734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BDA46E8-4545-470F-9457-9F52E305AF53}" type="datetime1">
              <a:rPr lang="en-US"/>
              <a:pPr>
                <a:defRPr/>
              </a:pPr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4684" tIns="47341" rIns="94684" bIns="47341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4684" tIns="47341" rIns="94684" bIns="4734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A59320B1-A2C9-449E-9963-7757A53EC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660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4684" tIns="47341" rIns="94684" bIns="47341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4684" tIns="47341" rIns="94684" bIns="4734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C64A5DA-904D-46EA-A6FB-F2ED2BB84118}" type="datetime1">
              <a:rPr lang="en-US"/>
              <a:pPr>
                <a:defRPr/>
              </a:pPr>
              <a:t>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9938"/>
            <a:ext cx="5114925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84" tIns="47341" rIns="94684" bIns="4734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3750"/>
          </a:xfrm>
          <a:prstGeom prst="rect">
            <a:avLst/>
          </a:prstGeom>
        </p:spPr>
        <p:txBody>
          <a:bodyPr vert="horz" lIns="94684" tIns="47341" rIns="94684" bIns="47341" rtlCol="0"/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4684" tIns="47341" rIns="94684" bIns="47341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4684" tIns="47341" rIns="94684" bIns="4734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8E37076-40B7-4788-A4DE-DB0014EDA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578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>
              <a:ea typeface="ＭＳ Ｐゴシック" pitchFamily="34" charset="-128"/>
            </a:endParaRPr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84CF3F-9F01-410D-B04F-FEE35D0033A1}" type="slidenum">
              <a:rPr lang="en-US" altLang="ru-RU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pPr/>
              <a:t>0</a:t>
            </a:fld>
            <a:endParaRPr lang="en-US" altLang="ru-RU" smtClean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866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>
              <a:ea typeface="ＭＳ Ｐゴシック" pitchFamily="34" charset="-128"/>
            </a:endParaRP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0E6CAB-61B5-4843-9517-395AE61749F1}" type="slidenum">
              <a:rPr lang="en-US" altLang="ru-RU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US" altLang="ru-RU" smtClean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155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B37F1-F46D-4A21-8C73-09444B4E2800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6643F-C10A-4594-8944-EE3C07675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B0FA6-F095-4A1C-8130-B388C6FA0BBF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D7CEA-EFF5-4140-916B-70063044E6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BFE94-8F98-453C-9263-69C4F4E32195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B1E5C-9E48-4B32-ADDE-EFBFE9CEA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644" y="277813"/>
            <a:ext cx="8228717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642" y="1600204"/>
            <a:ext cx="4043726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2633" y="1600202"/>
            <a:ext cx="4043726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2633" y="3941763"/>
            <a:ext cx="4043726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23.09.09г.</a:t>
            </a: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B35C-ACF3-4B56-B268-4F207E579AF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0AA23-9FA4-4447-B410-E755F600A15A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232A-8E6E-403F-9071-7997C107F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888C-45E4-4E06-B33C-3D8BA0E85F9B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1DE6D-A482-4988-80EE-C496E5443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F9F7B-4BE7-4365-8030-1EF073500646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EC8FA-8E91-4554-A88B-BA47AAF3C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69F79-4880-4E48-A457-EE8B6DD2B63A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2AD9B-9F40-4533-8B31-BBEACDF3C7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83493-06E9-47AF-972C-72310D3BC6EF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A4145-924A-4A8C-8542-99A5F6A8E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C635B-0EDC-4D8B-9BDA-97DCD0754D6B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179BD-AE2B-46C8-9439-31159F7E30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2AFE6-8D91-4C8B-B3A2-38F6D3107269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C2268-280A-4CD2-852F-AACD4CC5B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4D6FE-3BF0-4572-B040-99BA29B81247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92C05-BB09-4195-9A3C-A63CC9C64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A90FF-B4E0-4C14-983A-EADF72233F05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8E5F-41D7-47AD-9619-D08D587DC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91B42-9F8D-405B-B920-BAF6CBA89F65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D4D5D-3E62-4EFC-A5ED-30E540CAC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5CA86-2826-419B-8D08-F16548EE500B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60D41-4DFF-4DCE-B340-F23F471EF2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C5D21-CA77-4442-9AA9-EACE57D2173E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21CA2-7AA8-452A-90D3-274CD5F562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C0B61-2047-463A-A834-D8FC2C1C542C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45FB3-B575-48D9-B687-DEFCA082E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C38DB-0963-4510-B9D6-9E3D9829FAEA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2BD0E-86B2-49CE-A930-96F370A54F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86165-D719-4366-9033-6DD4BAF8CA41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FAE49-5C31-43B3-98F0-93C52B96BA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C76A-FE0D-447E-AB24-A4D04AC9741C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49A5-8FDC-4799-BDFD-3CD570A033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596BB-3ECE-40C8-8307-95CB98A37B12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D15A6-6134-4C8C-9438-6B6328B49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8C45C-9BA2-403B-8433-E7FA0A25F2AF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57893-C65B-4722-BA34-5DDA732171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28206-8D13-483A-84A9-BAC22752E3A8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BFD0-1528-47BC-899B-A68898C47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C4B1C88C-D7CD-454B-80ED-6B22976E749C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FC8A73D3-5131-4654-947B-27608EB6A8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55" r:id="rId1"/>
    <p:sldLayoutId id="2147484856" r:id="rId2"/>
    <p:sldLayoutId id="2147484857" r:id="rId3"/>
    <p:sldLayoutId id="2147484858" r:id="rId4"/>
    <p:sldLayoutId id="2147484859" r:id="rId5"/>
    <p:sldLayoutId id="2147484860" r:id="rId6"/>
    <p:sldLayoutId id="2147484861" r:id="rId7"/>
    <p:sldLayoutId id="2147484862" r:id="rId8"/>
    <p:sldLayoutId id="2147484863" r:id="rId9"/>
    <p:sldLayoutId id="2147484864" r:id="rId10"/>
    <p:sldLayoutId id="2147484865" r:id="rId11"/>
    <p:sldLayoutId id="214748488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3F5F98B2-343E-41F0-8A85-82ECA887E1E4}" type="datetime1">
              <a:rPr lang="en-US"/>
              <a:pPr>
                <a:defRPr/>
              </a:pPr>
              <a:t>1/20/2015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B72BFB76-DCAD-473D-A451-4E1B395FE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66" r:id="rId1"/>
    <p:sldLayoutId id="2147484867" r:id="rId2"/>
    <p:sldLayoutId id="2147484868" r:id="rId3"/>
    <p:sldLayoutId id="2147484869" r:id="rId4"/>
    <p:sldLayoutId id="2147484870" r:id="rId5"/>
    <p:sldLayoutId id="2147484871" r:id="rId6"/>
    <p:sldLayoutId id="2147484872" r:id="rId7"/>
    <p:sldLayoutId id="2147484873" r:id="rId8"/>
    <p:sldLayoutId id="2147484874" r:id="rId9"/>
    <p:sldLayoutId id="2147484875" r:id="rId10"/>
    <p:sldLayoutId id="214748487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 txBox="1">
            <a:spLocks/>
          </p:cNvSpPr>
          <p:nvPr/>
        </p:nvSpPr>
        <p:spPr bwMode="auto">
          <a:xfrm>
            <a:off x="5867400" y="5013325"/>
            <a:ext cx="2808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altLang="ru-RU" sz="1400" i="1">
              <a:solidFill>
                <a:srgbClr val="59595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84213" y="3947596"/>
            <a:ext cx="7559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Оперативная информация о состоянии расчетов на ОРЭМ.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5544616" cy="368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7" name="Номер слайда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E1A6B7-871B-4FDE-BBC8-96BCE42D9C79}" type="slidenum">
              <a:rPr lang="ru-RU" altLang="en-US" smtClean="0">
                <a:ea typeface="ＭＳ Ｐゴシック" pitchFamily="34" charset="-128"/>
                <a:cs typeface="Arial" charset="0"/>
              </a:rPr>
              <a:pPr/>
              <a:t>1</a:t>
            </a:fld>
            <a:endParaRPr lang="ru-RU" alt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0" name="Text Box 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690771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Динамика задолженности 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за покупку на ОРЭМ в 201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3-2014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 гг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., млн. руб. 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с НДС    по состоянию на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31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.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12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.201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4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 г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436096" y="1844824"/>
            <a:ext cx="216024" cy="2592288"/>
          </a:xfrm>
          <a:prstGeom prst="rect">
            <a:avLst/>
          </a:prstGeom>
          <a:solidFill>
            <a:srgbClr val="0070C0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706311"/>
              </p:ext>
            </p:extLst>
          </p:nvPr>
        </p:nvGraphicFramePr>
        <p:xfrm>
          <a:off x="5796136" y="1844824"/>
          <a:ext cx="2592288" cy="2803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6224"/>
                <a:gridCol w="576064"/>
              </a:tblGrid>
              <a:tr h="39616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Показатели по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состоянию на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31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.2014 г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Млн.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руб. с НДС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Прирост/снижение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за 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201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год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-1 360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Прирост/снижение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за 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201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год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-700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Задолженность за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покупку,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всего, в </a:t>
                      </a:r>
                      <a:r>
                        <a:rPr lang="ru-RU" sz="10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т.ч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.: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</a:t>
                      </a:r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908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pPr lvl="0" algn="l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- ГП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35 404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pPr lvl="0" algn="l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- прочие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покупатели (не ГП)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11 504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Задолженность по цессии,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всего, в </a:t>
                      </a:r>
                      <a:r>
                        <a:rPr lang="ru-RU" sz="10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т.ч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.: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21 511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 - ГП 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4 715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 - прочие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покупатели (не ГП)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16 796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461" marR="91461" marT="45704" marB="45704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13725" cy="586507"/>
          </a:xfrm>
        </p:spPr>
        <p:txBody>
          <a:bodyPr rtlCol="0" anchor="b">
            <a:no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Структура задолженности и уровень расчетов за покупку по федеральным округам на ОРЭМ по состоянию на 31.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1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2.201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4</a:t>
            </a: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г. </a:t>
            </a:r>
            <a:endParaRPr lang="ru-RU" sz="1600" b="1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</p:txBody>
      </p:sp>
      <p:sp>
        <p:nvSpPr>
          <p:cNvPr id="8195" name="Номер слайда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B07C9C-BAC1-4E06-85E4-4ED57274FDFA}" type="slidenum">
              <a:rPr lang="ru-RU" altLang="en-US" smtClean="0">
                <a:ea typeface="ＭＳ Ｐゴシック" pitchFamily="34" charset="-128"/>
                <a:cs typeface="Arial" charset="0"/>
              </a:rPr>
              <a:pPr/>
              <a:t>2</a:t>
            </a:fld>
            <a:endParaRPr lang="ru-RU" altLang="en-US" smtClean="0">
              <a:ea typeface="ＭＳ Ｐゴシック" pitchFamily="34" charset="-128"/>
              <a:cs typeface="Arial" charset="0"/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276872"/>
            <a:ext cx="4005263" cy="303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323528" y="1844824"/>
            <a:ext cx="37444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Структура задолженности покупателей за покупку по ФО</a:t>
            </a:r>
            <a:endParaRPr lang="ru-RU" sz="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139950" y="2132856"/>
          <a:ext cx="4320483" cy="2906562"/>
        </p:xfrm>
        <a:graphic>
          <a:graphicData uri="http://schemas.openxmlformats.org/drawingml/2006/table">
            <a:tbl>
              <a:tblPr/>
              <a:tblGrid>
                <a:gridCol w="1080122"/>
                <a:gridCol w="534421"/>
                <a:gridCol w="541188"/>
                <a:gridCol w="541188"/>
                <a:gridCol w="541188"/>
                <a:gridCol w="541188"/>
                <a:gridCol w="541188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Задолж</a:t>
                      </a:r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. </a:t>
                      </a:r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за покупку на 01.01.2014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Задолж</a:t>
                      </a:r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. </a:t>
                      </a:r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за покупку на </a:t>
                      </a:r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31.12.2014</a:t>
                      </a:r>
                      <a:endParaRPr lang="ru-RU" sz="8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Прирост(+) снижение (-) за 2014 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 % оплаты с 01.01.2014 по </a:t>
                      </a:r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31.12.2014</a:t>
                      </a:r>
                      <a:endParaRPr lang="ru-RU" sz="8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 % оплаты с 01.01.2013 по </a:t>
                      </a:r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31.12.2013</a:t>
                      </a:r>
                      <a:endParaRPr lang="ru-RU" sz="8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 % оплаты в                 </a:t>
                      </a:r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ДЕКАБРЕ                </a:t>
                      </a:r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Центральный 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8 308,9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4 501,9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-3 807,0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99,4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Южный ФО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4 796,8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5 940,0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1 143,3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98,7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101,7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97,9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Северо-западный ФО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5 575,4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4 871,5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-703,8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Дальневосточный 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629,1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322,9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-306,2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Сибирский 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3 444,6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2 184,8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-1 259,8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Уральский 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221,1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67,7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-153,5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100,1</a:t>
                      </a:r>
                      <a:endParaRPr lang="ru-RU" sz="8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Приволжский 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2 131,8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1 238,9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-893,0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100,4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99,9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99,0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Северо-Кавказский</a:t>
                      </a:r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ФО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23 160,0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27 780,5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4 620,5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84,4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84,8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</a:rPr>
                        <a:t>92,4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1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ОРЭМ </a:t>
                      </a:r>
                      <a:endParaRPr lang="ru-RU" sz="900" b="1" i="0" u="none" strike="noStrike" baseline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>
                          <a:solidFill>
                            <a:schemeClr val="tx1"/>
                          </a:solidFill>
                          <a:latin typeface="Arial"/>
                        </a:rPr>
                        <a:t>48 267,8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>
                          <a:solidFill>
                            <a:schemeClr val="tx1"/>
                          </a:solidFill>
                          <a:latin typeface="Arial"/>
                        </a:rPr>
                        <a:t>46 908,3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>
                          <a:solidFill>
                            <a:schemeClr val="tx1"/>
                          </a:solidFill>
                          <a:latin typeface="Arial"/>
                        </a:rPr>
                        <a:t>-1 359,6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100,1</a:t>
                      </a:r>
                      <a:endParaRPr lang="ru-RU" sz="900" b="1" i="0" u="none" strike="noStrike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>
                          <a:solidFill>
                            <a:schemeClr val="tx1"/>
                          </a:solidFill>
                          <a:latin typeface="Arial"/>
                        </a:rPr>
                        <a:t>100,1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baseline="0" dirty="0">
                          <a:solidFill>
                            <a:schemeClr val="tx1"/>
                          </a:solidFill>
                          <a:latin typeface="Arial"/>
                        </a:rPr>
                        <a:t>99,4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452320" y="1844824"/>
            <a:ext cx="10081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млн. руб. с НДС</a:t>
            </a:r>
            <a:endParaRPr lang="ru-RU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413500" y="638175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85211E86-A117-417D-8395-7CA05532CF28}" type="slidenum">
              <a:rPr lang="ru-RU" altLang="ru-RU" smtClean="0">
                <a:ea typeface="ＭＳ Ｐゴシック" pitchFamily="34" charset="-128"/>
                <a:cs typeface="Arial" charset="0"/>
              </a:rPr>
              <a:pPr/>
              <a:t>3</a:t>
            </a:fld>
            <a:endParaRPr lang="ru-RU" altLang="ru-RU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971600" y="620688"/>
            <a:ext cx="6622628" cy="504825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  <a:defRPr/>
            </a:pPr>
            <a:r>
              <a:rPr lang="ru-RU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Расчеты на ОРЭМ за покупку в 2014 г. в сравнении с 2013 г. 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6093296"/>
            <a:ext cx="433388" cy="1444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252" name="TextBox 5"/>
          <p:cNvSpPr txBox="1">
            <a:spLocks noChangeArrowheads="1"/>
          </p:cNvSpPr>
          <p:nvPr/>
        </p:nvSpPr>
        <p:spPr bwMode="auto">
          <a:xfrm>
            <a:off x="2915816" y="6021288"/>
            <a:ext cx="9350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900" dirty="0"/>
              <a:t>- улучшение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6093296"/>
            <a:ext cx="431800" cy="1428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254" name="TextBox 10"/>
          <p:cNvSpPr txBox="1">
            <a:spLocks noChangeArrowheads="1"/>
          </p:cNvSpPr>
          <p:nvPr/>
        </p:nvSpPr>
        <p:spPr bwMode="auto">
          <a:xfrm>
            <a:off x="5796136" y="6021288"/>
            <a:ext cx="936625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900" dirty="0"/>
              <a:t>- ухудшение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763687" y="1612568"/>
          <a:ext cx="5400597" cy="4417671"/>
        </p:xfrm>
        <a:graphic>
          <a:graphicData uri="http://schemas.openxmlformats.org/drawingml/2006/table">
            <a:tbl>
              <a:tblPr/>
              <a:tblGrid>
                <a:gridCol w="1753440"/>
                <a:gridCol w="1262478"/>
                <a:gridCol w="1192340"/>
                <a:gridCol w="1192339"/>
              </a:tblGrid>
              <a:tr h="404108">
                <a:tc rowSpan="2">
                  <a:txBody>
                    <a:bodyPr/>
                    <a:lstStyle/>
                    <a:p>
                      <a:pPr algn="ctr" rtl="0" fontAlgn="ctr">
                        <a:buFont typeface="Arial" pitchFamily="34" charset="0"/>
                        <a:buNone/>
                      </a:pP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Период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Расчеты на 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ОРЭМ ВСЕГО, 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Процент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изменений, 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2014 г.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2013 г.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Январь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95,9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4,1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евраль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101,4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96,9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4,5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Март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104,0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-4,0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Апрель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101,5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100,7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0,9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101,0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-1,0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Июнь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98,5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99,0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-0,5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Июль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100,9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101,1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-0,3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Август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99,5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101,4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-1,9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Сентябрь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98,8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100,4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-1,6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Октябрь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101,0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100,2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0,8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Ноябрь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99,6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-0,5 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397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Декабрь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99,4 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100,3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-0,9 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9567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Январь – Декабрь</a:t>
                      </a:r>
                      <a:endParaRPr lang="ru-RU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100,09  </a:t>
                      </a:r>
                      <a:endParaRPr lang="ru-RU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100,05  </a:t>
                      </a:r>
                      <a:endParaRPr lang="ru-RU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0,04  </a:t>
                      </a:r>
                      <a:endParaRPr lang="ru-RU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61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Январь - Декабрь</a:t>
                      </a: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(с учетом оплаты по цессии)</a:t>
                      </a:r>
                      <a:endParaRPr lang="ru-RU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1" marR="9521" marT="9514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100,1  </a:t>
                      </a:r>
                      <a:endParaRPr lang="ru-RU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99,2  </a:t>
                      </a:r>
                      <a:endParaRPr lang="ru-RU" sz="11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0,9  </a:t>
                      </a:r>
                      <a:endParaRPr lang="ru-RU" sz="11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5424</TotalTime>
  <Words>405</Words>
  <Application>Microsoft Office PowerPoint</Application>
  <PresentationFormat>Экран (4:3)</PresentationFormat>
  <Paragraphs>164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Тема1</vt:lpstr>
      <vt:lpstr>Тема Office</vt:lpstr>
      <vt:lpstr>Презентация PowerPoint</vt:lpstr>
      <vt:lpstr>Динамика задолженности за покупку на ОРЭМ в 2013-2014 гг., млн. руб. с НДС    по состоянию на 31.12.2014 г.</vt:lpstr>
      <vt:lpstr>Структура задолженности и уровень расчетов за покупку по федеральным округам на ОРЭМ по состоянию на 31.12.2014 г. </vt:lpstr>
      <vt:lpstr>Презентация PowerPoint</vt:lpstr>
    </vt:vector>
  </TitlesOfParts>
  <Company>@home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этот блок вписывается название презентации. Желательно, не более 3 строк.</dc:title>
  <dc:creator>Haritonov</dc:creator>
  <cp:lastModifiedBy>Воронцова Дарья Владимировна</cp:lastModifiedBy>
  <cp:revision>454</cp:revision>
  <cp:lastPrinted>2015-01-19T08:18:48Z</cp:lastPrinted>
  <dcterms:created xsi:type="dcterms:W3CDTF">2012-04-22T12:21:34Z</dcterms:created>
  <dcterms:modified xsi:type="dcterms:W3CDTF">2015-01-20T12:41:50Z</dcterms:modified>
</cp:coreProperties>
</file>